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7588"/>
  <p:notesSz cx="7559675" cy="106918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19" autoAdjust="0"/>
    <p:restoredTop sz="94689" autoAdjust="0"/>
  </p:normalViewPr>
  <p:slideViewPr>
    <p:cSldViewPr>
      <p:cViewPr>
        <p:scale>
          <a:sx n="150" d="100"/>
          <a:sy n="150" d="100"/>
        </p:scale>
        <p:origin x="-1410" y="-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0"/>
            <a:ext cx="360045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="" xmlns:p14="http://schemas.microsoft.com/office/powerpoint/2010/main" val="36231558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4038" y="0"/>
            <a:ext cx="2492375" cy="3600450"/>
          </a:xfrm>
          <a:ln/>
        </p:spPr>
      </p:sp>
      <p:sp>
        <p:nvSpPr>
          <p:cNvPr id="51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14350" y="3078163"/>
            <a:ext cx="5829300" cy="212407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28700" y="5614988"/>
            <a:ext cx="4800600" cy="25304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42900" y="2311400"/>
            <a:ext cx="6172200" cy="65389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3438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34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42900" y="2311400"/>
            <a:ext cx="6172200" cy="65389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85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89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89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86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86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66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70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44613" y="6935788"/>
            <a:ext cx="4114800" cy="81756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36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51435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l-PL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343150" y="9024938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5pPr>
      <a:lvl6pPr marL="1536700" indent="-2159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</a:defRPr>
      </a:lvl6pPr>
      <a:lvl7pPr marL="1993900" indent="-2159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</a:defRPr>
      </a:lvl7pPr>
      <a:lvl8pPr marL="2451100" indent="-2159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</a:defRPr>
      </a:lvl8pPr>
      <a:lvl9pPr marL="2908300" indent="-2159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</a:defRPr>
      </a:lvl9pPr>
    </p:titleStyle>
    <p:bodyStyle>
      <a:lvl1pPr marL="341313" indent="-341313" algn="l" defTabSz="449263" rtl="0" eaLnBrk="0" fontAlgn="base" hangingPunct="0">
        <a:spcBef>
          <a:spcPts val="7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spcBef>
          <a:spcPts val="6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5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eaLnBrk="0" fontAlgn="base" hangingPunct="0"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eaLnBrk="0" fontAlgn="base" hangingPunct="0"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eaLnBrk="0" fontAlgn="base" hangingPunct="0"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eaLnBrk="0" fontAlgn="base" hangingPunct="0"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1828800" y="228600"/>
            <a:ext cx="554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5000"/>
              </a:lnSpc>
              <a:spcBef>
                <a:spcPts val="1113"/>
              </a:spcBef>
              <a:buClr>
                <a:srgbClr val="000000"/>
              </a:buClr>
              <a:buSzPct val="45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 err="1">
                <a:solidFill>
                  <a:srgbClr val="002060"/>
                </a:solidFill>
                <a:latin typeface="Albertus Medium CE" charset="0"/>
              </a:rPr>
              <a:t>Polskie</a:t>
            </a:r>
            <a:r>
              <a:rPr lang="en-GB" sz="1800" i="1" dirty="0">
                <a:solidFill>
                  <a:srgbClr val="002060"/>
                </a:solidFill>
                <a:latin typeface="Albertus Medium CE" charset="0"/>
              </a:rPr>
              <a:t> </a:t>
            </a:r>
            <a:r>
              <a:rPr lang="en-GB" sz="1800" i="1" dirty="0" err="1">
                <a:solidFill>
                  <a:srgbClr val="002060"/>
                </a:solidFill>
                <a:latin typeface="Albertus Medium CE" charset="0"/>
              </a:rPr>
              <a:t>Towarzystwo</a:t>
            </a:r>
            <a:r>
              <a:rPr lang="en-GB" sz="1800" i="1" dirty="0">
                <a:solidFill>
                  <a:srgbClr val="002060"/>
                </a:solidFill>
                <a:latin typeface="Albertus Medium CE" charset="0"/>
              </a:rPr>
              <a:t> </a:t>
            </a:r>
            <a:r>
              <a:rPr lang="en-GB" sz="1800" i="1" dirty="0" err="1">
                <a:solidFill>
                  <a:srgbClr val="002060"/>
                </a:solidFill>
                <a:latin typeface="Albertus Medium CE" charset="0"/>
              </a:rPr>
              <a:t>Neuropsychologiczne</a:t>
            </a:r>
            <a:endParaRPr lang="en-GB" sz="1800" i="1" dirty="0">
              <a:solidFill>
                <a:srgbClr val="002060"/>
              </a:solidFill>
              <a:latin typeface="Albertus Medium CE" charset="0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828800" y="504825"/>
            <a:ext cx="4953000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5000"/>
              </a:lnSpc>
              <a:spcBef>
                <a:spcPts val="613"/>
              </a:spcBef>
              <a:buClr>
                <a:srgbClr val="000000"/>
              </a:buClr>
              <a:buSzPct val="45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i="1" dirty="0">
                <a:solidFill>
                  <a:srgbClr val="0000FF"/>
                </a:solidFill>
                <a:latin typeface="Albertus Medium CE" charset="0"/>
              </a:rPr>
              <a:t/>
            </a:r>
            <a:br>
              <a:rPr lang="en-GB" sz="1000" i="1" dirty="0">
                <a:solidFill>
                  <a:srgbClr val="0000FF"/>
                </a:solidFill>
                <a:latin typeface="Albertus Medium CE" charset="0"/>
              </a:rPr>
            </a:br>
            <a:r>
              <a:rPr lang="en-GB" sz="1000" i="1" dirty="0" err="1">
                <a:solidFill>
                  <a:srgbClr val="002060"/>
                </a:solidFill>
                <a:latin typeface="Albertus Medium CE" charset="0"/>
              </a:rPr>
              <a:t>ul</a:t>
            </a:r>
            <a:r>
              <a:rPr lang="en-GB" sz="1000" i="1" dirty="0" smtClean="0">
                <a:solidFill>
                  <a:srgbClr val="002060"/>
                </a:solidFill>
                <a:latin typeface="Albertus Medium CE" charset="0"/>
              </a:rPr>
              <a:t>.</a:t>
            </a:r>
            <a:r>
              <a:rPr lang="pl-PL" sz="1000" i="1" dirty="0" smtClean="0">
                <a:solidFill>
                  <a:srgbClr val="002060"/>
                </a:solidFill>
                <a:latin typeface="Albertus Medium CE" charset="0"/>
              </a:rPr>
              <a:t> </a:t>
            </a:r>
            <a:r>
              <a:rPr lang="en-GB" sz="1000" i="1" dirty="0" err="1" smtClean="0">
                <a:solidFill>
                  <a:srgbClr val="002060"/>
                </a:solidFill>
                <a:latin typeface="Albertus Medium CE" charset="0"/>
              </a:rPr>
              <a:t>Modrzewiowa</a:t>
            </a:r>
            <a:r>
              <a:rPr lang="en-GB" sz="1000" i="1" dirty="0" smtClean="0">
                <a:solidFill>
                  <a:srgbClr val="002060"/>
                </a:solidFill>
                <a:latin typeface="Albertus Medium CE" charset="0"/>
              </a:rPr>
              <a:t> </a:t>
            </a:r>
            <a:r>
              <a:rPr lang="en-GB" sz="1000" i="1" dirty="0">
                <a:solidFill>
                  <a:srgbClr val="002060"/>
                </a:solidFill>
                <a:latin typeface="Albertus Medium CE" charset="0"/>
              </a:rPr>
              <a:t>22, 30-244 </a:t>
            </a:r>
            <a:r>
              <a:rPr lang="en-GB" sz="1000" i="1" dirty="0" err="1">
                <a:solidFill>
                  <a:srgbClr val="002060"/>
                </a:solidFill>
                <a:latin typeface="Albertus Medium CE" charset="0"/>
              </a:rPr>
              <a:t>Kraków</a:t>
            </a:r>
            <a:r>
              <a:rPr lang="en-GB" sz="1200" i="1" dirty="0">
                <a:solidFill>
                  <a:srgbClr val="002060"/>
                </a:solidFill>
                <a:latin typeface="Albertus Medium CE" charset="0"/>
              </a:rPr>
              <a:t/>
            </a:r>
            <a:br>
              <a:rPr lang="en-GB" sz="1200" i="1" dirty="0">
                <a:solidFill>
                  <a:srgbClr val="002060"/>
                </a:solidFill>
                <a:latin typeface="Albertus Medium CE" charset="0"/>
              </a:rPr>
            </a:br>
            <a:r>
              <a:rPr lang="en-GB" sz="1000" i="1" dirty="0">
                <a:solidFill>
                  <a:srgbClr val="002060"/>
                </a:solidFill>
                <a:latin typeface="Albertus Medium CE" charset="0"/>
              </a:rPr>
              <a:t>Tel./fax (012) 425-28-33, 415-17-62</a:t>
            </a:r>
            <a:br>
              <a:rPr lang="en-GB" sz="1000" i="1" dirty="0">
                <a:solidFill>
                  <a:srgbClr val="002060"/>
                </a:solidFill>
                <a:latin typeface="Albertus Medium CE" charset="0"/>
              </a:rPr>
            </a:br>
            <a:r>
              <a:rPr lang="en-GB" sz="1000" i="1" dirty="0">
                <a:solidFill>
                  <a:srgbClr val="002060"/>
                </a:solidFill>
                <a:latin typeface="Albertus Medium CE" charset="0"/>
              </a:rPr>
              <a:t>e-mail </a:t>
            </a:r>
            <a:r>
              <a:rPr lang="pl-PL" sz="1000" i="1" dirty="0">
                <a:solidFill>
                  <a:srgbClr val="002060"/>
                </a:solidFill>
                <a:latin typeface="Albertus Medium CE" charset="0"/>
              </a:rPr>
              <a:t>neuropsychologia23</a:t>
            </a:r>
            <a:r>
              <a:rPr lang="en-GB" sz="1000" i="1" dirty="0">
                <a:solidFill>
                  <a:srgbClr val="002060"/>
                </a:solidFill>
                <a:latin typeface="Albertus Medium CE" charset="0"/>
              </a:rPr>
              <a:t>@</a:t>
            </a:r>
            <a:r>
              <a:rPr lang="pl-PL" sz="1000" i="1" dirty="0">
                <a:solidFill>
                  <a:srgbClr val="002060"/>
                </a:solidFill>
                <a:latin typeface="Albertus Medium CE" charset="0"/>
              </a:rPr>
              <a:t>o2.pl</a:t>
            </a:r>
            <a:endParaRPr lang="en-GB" sz="1000" i="1" dirty="0">
              <a:solidFill>
                <a:srgbClr val="002060"/>
              </a:solidFill>
              <a:latin typeface="Albertus Medium CE" charset="0"/>
            </a:endParaRPr>
          </a:p>
        </p:txBody>
      </p:sp>
      <p:sp>
        <p:nvSpPr>
          <p:cNvPr id="2052" name="Line 3"/>
          <p:cNvSpPr>
            <a:spLocks noChangeShapeType="1"/>
          </p:cNvSpPr>
          <p:nvPr/>
        </p:nvSpPr>
        <p:spPr bwMode="auto">
          <a:xfrm>
            <a:off x="332656" y="1353394"/>
            <a:ext cx="6324600" cy="1588"/>
          </a:xfrm>
          <a:prstGeom prst="line">
            <a:avLst/>
          </a:prstGeom>
          <a:noFill/>
          <a:ln w="38160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269875" y="1828800"/>
            <a:ext cx="1547813" cy="607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9000"/>
              </a:lnSpc>
              <a:spcAft>
                <a:spcPts val="588"/>
              </a:spcAft>
              <a:buClr>
                <a:srgbClr val="000000"/>
              </a:buClr>
              <a:buSzPct val="45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b="1" dirty="0" err="1">
                <a:solidFill>
                  <a:srgbClr val="002060"/>
                </a:solidFill>
                <a:latin typeface="Arial" pitchFamily="34" charset="0"/>
              </a:rPr>
              <a:t>Prezes</a:t>
            </a:r>
            <a:r>
              <a:rPr lang="en-GB" sz="1000" b="1" dirty="0">
                <a:solidFill>
                  <a:srgbClr val="002060"/>
                </a:solidFill>
                <a:latin typeface="Arial" pitchFamily="34" charset="0"/>
              </a:rPr>
              <a:t> ZG</a:t>
            </a:r>
            <a:br>
              <a:rPr lang="en-GB" sz="1000" b="1" dirty="0">
                <a:solidFill>
                  <a:srgbClr val="002060"/>
                </a:solidFill>
                <a:latin typeface="Arial" pitchFamily="34" charset="0"/>
              </a:rPr>
            </a:br>
            <a:r>
              <a:rPr lang="en-GB" sz="900" dirty="0">
                <a:solidFill>
                  <a:srgbClr val="002060"/>
                </a:solidFill>
                <a:latin typeface="Arial" pitchFamily="34" charset="0"/>
              </a:rPr>
              <a:t>Prof. </a:t>
            </a:r>
            <a:r>
              <a:rPr lang="pl-PL" sz="900" dirty="0" smtClean="0">
                <a:solidFill>
                  <a:srgbClr val="002060"/>
                </a:solidFill>
                <a:latin typeface="Arial" pitchFamily="34" charset="0"/>
              </a:rPr>
              <a:t>zw. </a:t>
            </a:r>
            <a:r>
              <a:rPr lang="en-GB" sz="900" dirty="0" err="1" smtClean="0">
                <a:solidFill>
                  <a:srgbClr val="002060"/>
                </a:solidFill>
                <a:latin typeface="Arial" pitchFamily="34" charset="0"/>
              </a:rPr>
              <a:t>dr</a:t>
            </a:r>
            <a:r>
              <a:rPr lang="en-GB" sz="900" dirty="0" smtClean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en-GB" sz="900" dirty="0">
                <a:solidFill>
                  <a:srgbClr val="002060"/>
                </a:solidFill>
                <a:latin typeface="Arial" pitchFamily="34" charset="0"/>
              </a:rPr>
              <a:t>hab. </a:t>
            </a:r>
            <a:br>
              <a:rPr lang="en-GB" sz="900" dirty="0">
                <a:solidFill>
                  <a:srgbClr val="002060"/>
                </a:solidFill>
                <a:latin typeface="Arial" pitchFamily="34" charset="0"/>
              </a:rPr>
            </a:br>
            <a:r>
              <a:rPr lang="en-GB" sz="900" dirty="0">
                <a:solidFill>
                  <a:srgbClr val="002060"/>
                </a:solidFill>
                <a:latin typeface="Arial" pitchFamily="34" charset="0"/>
              </a:rPr>
              <a:t>Maria PĄCHALSKA</a:t>
            </a: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269875" y="2449513"/>
            <a:ext cx="1547813" cy="757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just">
              <a:lnSpc>
                <a:spcPct val="119000"/>
              </a:lnSpc>
              <a:spcBef>
                <a:spcPts val="1188"/>
              </a:spcBef>
              <a:spcAft>
                <a:spcPts val="588"/>
              </a:spcAft>
              <a:buClr>
                <a:srgbClr val="000000"/>
              </a:buClr>
              <a:buSzPct val="45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800" b="1" dirty="0" err="1">
                <a:solidFill>
                  <a:srgbClr val="002060"/>
                </a:solidFill>
                <a:latin typeface="Arial" pitchFamily="34" charset="0"/>
              </a:rPr>
              <a:t>Wiceprezes</a:t>
            </a:r>
            <a:r>
              <a:rPr lang="en-GB" sz="800" b="1" dirty="0">
                <a:solidFill>
                  <a:srgbClr val="002060"/>
                </a:solidFill>
                <a:latin typeface="Arial" pitchFamily="34" charset="0"/>
              </a:rPr>
              <a:t> </a:t>
            </a:r>
          </a:p>
          <a:p>
            <a:pPr>
              <a:lnSpc>
                <a:spcPct val="119000"/>
              </a:lnSpc>
              <a:spcAft>
                <a:spcPts val="588"/>
              </a:spcAft>
              <a:buClr>
                <a:srgbClr val="000000"/>
              </a:buClr>
              <a:buSzPct val="45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800" dirty="0">
                <a:solidFill>
                  <a:srgbClr val="002060"/>
                </a:solidFill>
                <a:latin typeface="Arial" pitchFamily="34" charset="0"/>
              </a:rPr>
              <a:t>Prof. </a:t>
            </a:r>
            <a:r>
              <a:rPr lang="pl-PL" sz="800" dirty="0" smtClean="0">
                <a:solidFill>
                  <a:srgbClr val="002060"/>
                </a:solidFill>
                <a:latin typeface="Arial" pitchFamily="34" charset="0"/>
              </a:rPr>
              <a:t>zw. </a:t>
            </a:r>
            <a:r>
              <a:rPr lang="en-GB" sz="800" dirty="0" err="1" smtClean="0">
                <a:solidFill>
                  <a:srgbClr val="002060"/>
                </a:solidFill>
                <a:latin typeface="Arial" pitchFamily="34" charset="0"/>
              </a:rPr>
              <a:t>dr</a:t>
            </a:r>
            <a:r>
              <a:rPr lang="en-GB" sz="800" dirty="0" smtClean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en-GB" sz="800" dirty="0">
                <a:solidFill>
                  <a:srgbClr val="002060"/>
                </a:solidFill>
                <a:latin typeface="Arial" pitchFamily="34" charset="0"/>
              </a:rPr>
              <a:t>hab. </a:t>
            </a:r>
            <a:br>
              <a:rPr lang="en-GB" sz="800" dirty="0">
                <a:solidFill>
                  <a:srgbClr val="002060"/>
                </a:solidFill>
                <a:latin typeface="Arial" pitchFamily="34" charset="0"/>
              </a:rPr>
            </a:br>
            <a:r>
              <a:rPr lang="en-GB" sz="800" dirty="0">
                <a:solidFill>
                  <a:srgbClr val="002060"/>
                </a:solidFill>
                <a:latin typeface="Arial" pitchFamily="34" charset="0"/>
              </a:rPr>
              <a:t>Anna </a:t>
            </a:r>
            <a:r>
              <a:rPr lang="pl-PL" sz="800" dirty="0" smtClean="0">
                <a:solidFill>
                  <a:srgbClr val="002060"/>
                </a:solidFill>
                <a:latin typeface="Arial" pitchFamily="34" charset="0"/>
              </a:rPr>
              <a:t>GRABOWSKA</a:t>
            </a:r>
            <a:br>
              <a:rPr lang="pl-PL" sz="800" dirty="0" smtClean="0">
                <a:solidFill>
                  <a:srgbClr val="002060"/>
                </a:solidFill>
                <a:latin typeface="Arial" pitchFamily="34" charset="0"/>
              </a:rPr>
            </a:br>
            <a:r>
              <a:rPr lang="pl-PL" sz="800" dirty="0" smtClean="0">
                <a:solidFill>
                  <a:srgbClr val="002060"/>
                </a:solidFill>
                <a:latin typeface="Arial" pitchFamily="34" charset="0"/>
              </a:rPr>
              <a:t>Warszawa</a:t>
            </a:r>
            <a:endParaRPr lang="en-GB" sz="800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269875" y="3270250"/>
            <a:ext cx="1547813" cy="744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just">
              <a:lnSpc>
                <a:spcPct val="119000"/>
              </a:lnSpc>
              <a:spcBef>
                <a:spcPts val="1188"/>
              </a:spcBef>
              <a:spcAft>
                <a:spcPts val="588"/>
              </a:spcAft>
              <a:buClr>
                <a:srgbClr val="000000"/>
              </a:buClr>
              <a:buSzPct val="45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800" b="1" dirty="0" err="1">
                <a:solidFill>
                  <a:srgbClr val="002060"/>
                </a:solidFill>
                <a:latin typeface="Arial" pitchFamily="34" charset="0"/>
              </a:rPr>
              <a:t>Wiceprezes</a:t>
            </a:r>
            <a:r>
              <a:rPr lang="en-GB" sz="800" b="1" dirty="0">
                <a:solidFill>
                  <a:srgbClr val="002060"/>
                </a:solidFill>
                <a:latin typeface="Arial" pitchFamily="34" charset="0"/>
              </a:rPr>
              <a:t> </a:t>
            </a:r>
          </a:p>
          <a:p>
            <a:pPr>
              <a:lnSpc>
                <a:spcPct val="119000"/>
              </a:lnSpc>
              <a:spcAft>
                <a:spcPts val="588"/>
              </a:spcAft>
              <a:buClr>
                <a:srgbClr val="000000"/>
              </a:buClr>
              <a:buSzPct val="45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800" dirty="0">
                <a:solidFill>
                  <a:srgbClr val="002060"/>
                </a:solidFill>
                <a:latin typeface="Arial" pitchFamily="34" charset="0"/>
              </a:rPr>
              <a:t>Prof. </a:t>
            </a:r>
            <a:r>
              <a:rPr lang="en-GB" sz="800" dirty="0" err="1">
                <a:solidFill>
                  <a:srgbClr val="002060"/>
                </a:solidFill>
                <a:latin typeface="Arial" pitchFamily="34" charset="0"/>
              </a:rPr>
              <a:t>zw</a:t>
            </a:r>
            <a:r>
              <a:rPr lang="en-GB" sz="800" dirty="0">
                <a:solidFill>
                  <a:srgbClr val="002060"/>
                </a:solidFill>
                <a:latin typeface="Arial" pitchFamily="34" charset="0"/>
              </a:rPr>
              <a:t>. </a:t>
            </a:r>
            <a:r>
              <a:rPr lang="en-GB" sz="800" dirty="0" err="1">
                <a:solidFill>
                  <a:srgbClr val="002060"/>
                </a:solidFill>
                <a:latin typeface="Arial" pitchFamily="34" charset="0"/>
              </a:rPr>
              <a:t>dr</a:t>
            </a:r>
            <a:r>
              <a:rPr lang="en-GB" sz="800" dirty="0">
                <a:solidFill>
                  <a:srgbClr val="002060"/>
                </a:solidFill>
                <a:latin typeface="Arial" pitchFamily="34" charset="0"/>
              </a:rPr>
              <a:t> hab. </a:t>
            </a:r>
            <a:br>
              <a:rPr lang="en-GB" sz="800" dirty="0">
                <a:solidFill>
                  <a:srgbClr val="002060"/>
                </a:solidFill>
                <a:latin typeface="Arial" pitchFamily="34" charset="0"/>
              </a:rPr>
            </a:br>
            <a:r>
              <a:rPr lang="en-GB" sz="800" dirty="0" err="1">
                <a:solidFill>
                  <a:srgbClr val="002060"/>
                </a:solidFill>
                <a:latin typeface="Arial" pitchFamily="34" charset="0"/>
              </a:rPr>
              <a:t>Bożydar</a:t>
            </a:r>
            <a:r>
              <a:rPr lang="en-GB" sz="800" dirty="0">
                <a:solidFill>
                  <a:srgbClr val="002060"/>
                </a:solidFill>
                <a:latin typeface="Arial" pitchFamily="34" charset="0"/>
              </a:rPr>
              <a:t> KACZMAREK</a:t>
            </a:r>
            <a:br>
              <a:rPr lang="en-GB" sz="800" dirty="0">
                <a:solidFill>
                  <a:srgbClr val="002060"/>
                </a:solidFill>
                <a:latin typeface="Arial" pitchFamily="34" charset="0"/>
              </a:rPr>
            </a:br>
            <a:r>
              <a:rPr lang="en-GB" sz="800" dirty="0">
                <a:solidFill>
                  <a:srgbClr val="002060"/>
                </a:solidFill>
                <a:latin typeface="Arial" pitchFamily="34" charset="0"/>
              </a:rPr>
              <a:t>Lublin</a:t>
            </a: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269875" y="4090988"/>
            <a:ext cx="1547813" cy="757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just">
              <a:lnSpc>
                <a:spcPct val="119000"/>
              </a:lnSpc>
              <a:spcBef>
                <a:spcPts val="1188"/>
              </a:spcBef>
              <a:spcAft>
                <a:spcPts val="588"/>
              </a:spcAft>
              <a:buClr>
                <a:srgbClr val="000000"/>
              </a:buClr>
              <a:buSzPct val="45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800" b="1" dirty="0" err="1">
                <a:solidFill>
                  <a:srgbClr val="002060"/>
                </a:solidFill>
                <a:latin typeface="Arial" pitchFamily="34" charset="0"/>
              </a:rPr>
              <a:t>Wiceprezes</a:t>
            </a:r>
            <a:r>
              <a:rPr lang="en-GB" sz="800" b="1" dirty="0">
                <a:solidFill>
                  <a:srgbClr val="002060"/>
                </a:solidFill>
                <a:latin typeface="Arial" pitchFamily="34" charset="0"/>
              </a:rPr>
              <a:t> </a:t>
            </a:r>
          </a:p>
          <a:p>
            <a:pPr>
              <a:lnSpc>
                <a:spcPct val="119000"/>
              </a:lnSpc>
              <a:spcAft>
                <a:spcPts val="588"/>
              </a:spcAft>
              <a:buClr>
                <a:srgbClr val="000000"/>
              </a:buClr>
              <a:buSzPct val="45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800" dirty="0">
                <a:solidFill>
                  <a:srgbClr val="002060"/>
                </a:solidFill>
                <a:latin typeface="Arial" pitchFamily="34" charset="0"/>
              </a:rPr>
              <a:t>Prof. </a:t>
            </a:r>
            <a:r>
              <a:rPr lang="en-GB" sz="800" dirty="0" err="1">
                <a:solidFill>
                  <a:srgbClr val="002060"/>
                </a:solidFill>
                <a:latin typeface="Arial" pitchFamily="34" charset="0"/>
              </a:rPr>
              <a:t>zw</a:t>
            </a:r>
            <a:r>
              <a:rPr lang="en-GB" sz="800" dirty="0">
                <a:solidFill>
                  <a:srgbClr val="002060"/>
                </a:solidFill>
                <a:latin typeface="Arial" pitchFamily="34" charset="0"/>
              </a:rPr>
              <a:t>. </a:t>
            </a:r>
            <a:r>
              <a:rPr lang="en-GB" sz="800" dirty="0" err="1">
                <a:solidFill>
                  <a:srgbClr val="002060"/>
                </a:solidFill>
                <a:latin typeface="Arial" pitchFamily="34" charset="0"/>
              </a:rPr>
              <a:t>dr</a:t>
            </a:r>
            <a:r>
              <a:rPr lang="en-GB" sz="800" dirty="0">
                <a:solidFill>
                  <a:srgbClr val="002060"/>
                </a:solidFill>
                <a:latin typeface="Arial" pitchFamily="34" charset="0"/>
              </a:rPr>
              <a:t> hab. </a:t>
            </a:r>
            <a:br>
              <a:rPr lang="en-GB" sz="800" dirty="0">
                <a:solidFill>
                  <a:srgbClr val="002060"/>
                </a:solidFill>
                <a:latin typeface="Arial" pitchFamily="34" charset="0"/>
              </a:rPr>
            </a:br>
            <a:r>
              <a:rPr lang="pl-PL" sz="800" dirty="0" smtClean="0">
                <a:solidFill>
                  <a:srgbClr val="002060"/>
                </a:solidFill>
                <a:latin typeface="Arial" pitchFamily="34" charset="0"/>
              </a:rPr>
              <a:t>Emilia</a:t>
            </a:r>
            <a:r>
              <a:rPr lang="en-GB" sz="800" dirty="0" smtClean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pl-PL" sz="800" dirty="0" smtClean="0">
                <a:solidFill>
                  <a:srgbClr val="002060"/>
                </a:solidFill>
                <a:latin typeface="Arial" pitchFamily="34" charset="0"/>
              </a:rPr>
              <a:t>ŁOJEK</a:t>
            </a:r>
            <a:r>
              <a:rPr lang="en-GB" sz="800" dirty="0">
                <a:solidFill>
                  <a:srgbClr val="002060"/>
                </a:solidFill>
                <a:latin typeface="Arial" pitchFamily="34" charset="0"/>
              </a:rPr>
              <a:t/>
            </a:r>
            <a:br>
              <a:rPr lang="en-GB" sz="800" dirty="0">
                <a:solidFill>
                  <a:srgbClr val="002060"/>
                </a:solidFill>
                <a:latin typeface="Arial" pitchFamily="34" charset="0"/>
              </a:rPr>
            </a:br>
            <a:r>
              <a:rPr lang="en-GB" sz="800" dirty="0">
                <a:solidFill>
                  <a:srgbClr val="002060"/>
                </a:solidFill>
                <a:latin typeface="Arial" pitchFamily="34" charset="0"/>
              </a:rPr>
              <a:t>Warszawa</a:t>
            </a:r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225003" y="5732463"/>
            <a:ext cx="1547813" cy="75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just">
              <a:lnSpc>
                <a:spcPct val="119000"/>
              </a:lnSpc>
              <a:spcBef>
                <a:spcPts val="1188"/>
              </a:spcBef>
              <a:spcAft>
                <a:spcPts val="588"/>
              </a:spcAft>
              <a:buClr>
                <a:srgbClr val="000000"/>
              </a:buClr>
              <a:buSzPct val="45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800" b="1" dirty="0" err="1">
                <a:solidFill>
                  <a:srgbClr val="002060"/>
                </a:solidFill>
                <a:latin typeface="Arial" pitchFamily="34" charset="0"/>
              </a:rPr>
              <a:t>Sekretarz</a:t>
            </a:r>
            <a:r>
              <a:rPr lang="en-GB" sz="800" b="1" dirty="0">
                <a:solidFill>
                  <a:srgbClr val="002060"/>
                </a:solidFill>
                <a:latin typeface="Arial" pitchFamily="34" charset="0"/>
              </a:rPr>
              <a:t> </a:t>
            </a:r>
          </a:p>
          <a:p>
            <a:pPr>
              <a:lnSpc>
                <a:spcPct val="119000"/>
              </a:lnSpc>
              <a:spcAft>
                <a:spcPts val="588"/>
              </a:spcAft>
              <a:buClr>
                <a:srgbClr val="000000"/>
              </a:buClr>
              <a:buSzPct val="45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800" dirty="0">
                <a:solidFill>
                  <a:srgbClr val="002060"/>
                </a:solidFill>
                <a:latin typeface="Arial" pitchFamily="34" charset="0"/>
              </a:rPr>
              <a:t>Prof. Dr. </a:t>
            </a:r>
            <a:br>
              <a:rPr lang="en-GB" sz="800" dirty="0">
                <a:solidFill>
                  <a:srgbClr val="002060"/>
                </a:solidFill>
                <a:latin typeface="Arial" pitchFamily="34" charset="0"/>
              </a:rPr>
            </a:br>
            <a:r>
              <a:rPr lang="en-GB" sz="800" dirty="0">
                <a:solidFill>
                  <a:srgbClr val="002060"/>
                </a:solidFill>
                <a:latin typeface="Arial" pitchFamily="34" charset="0"/>
              </a:rPr>
              <a:t>Bruce </a:t>
            </a:r>
            <a:r>
              <a:rPr lang="en-GB" sz="800" dirty="0" smtClean="0">
                <a:solidFill>
                  <a:srgbClr val="002060"/>
                </a:solidFill>
                <a:latin typeface="Arial" pitchFamily="34" charset="0"/>
              </a:rPr>
              <a:t>D</a:t>
            </a:r>
            <a:r>
              <a:rPr lang="pl-PL" sz="800" dirty="0" smtClean="0">
                <a:solidFill>
                  <a:srgbClr val="002060"/>
                </a:solidFill>
                <a:latin typeface="Arial" pitchFamily="34" charset="0"/>
              </a:rPr>
              <a:t>.</a:t>
            </a:r>
            <a:r>
              <a:rPr lang="en-GB" sz="800" dirty="0" smtClean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en-GB" sz="800" dirty="0">
                <a:solidFill>
                  <a:srgbClr val="002060"/>
                </a:solidFill>
                <a:latin typeface="Arial" pitchFamily="34" charset="0"/>
              </a:rPr>
              <a:t>MACQUEEN</a:t>
            </a:r>
            <a:br>
              <a:rPr lang="en-GB" sz="800" dirty="0">
                <a:solidFill>
                  <a:srgbClr val="002060"/>
                </a:solidFill>
                <a:latin typeface="Arial" pitchFamily="34" charset="0"/>
              </a:rPr>
            </a:br>
            <a:r>
              <a:rPr lang="pl-PL" sz="800" dirty="0" smtClean="0">
                <a:solidFill>
                  <a:srgbClr val="002060"/>
                </a:solidFill>
                <a:latin typeface="Arial" pitchFamily="34" charset="0"/>
              </a:rPr>
              <a:t>Gdańsk</a:t>
            </a:r>
            <a:endParaRPr lang="en-GB" sz="800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2058" name="Text Box 9"/>
          <p:cNvSpPr txBox="1">
            <a:spLocks noChangeArrowheads="1"/>
          </p:cNvSpPr>
          <p:nvPr/>
        </p:nvSpPr>
        <p:spPr bwMode="auto">
          <a:xfrm>
            <a:off x="269875" y="6553200"/>
            <a:ext cx="1547813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just">
              <a:lnSpc>
                <a:spcPct val="119000"/>
              </a:lnSpc>
              <a:spcBef>
                <a:spcPts val="1188"/>
              </a:spcBef>
              <a:spcAft>
                <a:spcPts val="588"/>
              </a:spcAft>
              <a:buClr>
                <a:srgbClr val="000000"/>
              </a:buClr>
              <a:buSzPct val="45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800" b="1" dirty="0" err="1">
                <a:solidFill>
                  <a:srgbClr val="002060"/>
                </a:solidFill>
                <a:latin typeface="Arial" pitchFamily="34" charset="0"/>
              </a:rPr>
              <a:t>Skarbnik</a:t>
            </a:r>
            <a:r>
              <a:rPr lang="en-GB" sz="800" b="1" dirty="0">
                <a:solidFill>
                  <a:srgbClr val="002060"/>
                </a:solidFill>
                <a:latin typeface="Arial" pitchFamily="34" charset="0"/>
              </a:rPr>
              <a:t> </a:t>
            </a:r>
          </a:p>
          <a:p>
            <a:pPr>
              <a:lnSpc>
                <a:spcPct val="119000"/>
              </a:lnSpc>
              <a:spcAft>
                <a:spcPts val="588"/>
              </a:spcAft>
              <a:buClr>
                <a:srgbClr val="000000"/>
              </a:buClr>
              <a:buSzPct val="45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800" dirty="0" smtClean="0">
                <a:solidFill>
                  <a:srgbClr val="002060"/>
                </a:solidFill>
                <a:latin typeface="Arial" pitchFamily="34" charset="0"/>
              </a:rPr>
              <a:t>Prof. </a:t>
            </a:r>
            <a:r>
              <a:rPr lang="pl-PL" sz="800" dirty="0" err="1" smtClean="0">
                <a:solidFill>
                  <a:srgbClr val="002060"/>
                </a:solidFill>
                <a:latin typeface="Arial" pitchFamily="34" charset="0"/>
              </a:rPr>
              <a:t>nadzw</a:t>
            </a:r>
            <a:r>
              <a:rPr lang="pl-PL" sz="800" dirty="0" smtClean="0">
                <a:solidFill>
                  <a:srgbClr val="002060"/>
                </a:solidFill>
                <a:latin typeface="Arial" pitchFamily="34" charset="0"/>
              </a:rPr>
              <a:t>. dr hab.</a:t>
            </a:r>
            <a:r>
              <a:rPr lang="en-GB" sz="800" dirty="0">
                <a:solidFill>
                  <a:srgbClr val="002060"/>
                </a:solidFill>
                <a:latin typeface="Arial" pitchFamily="34" charset="0"/>
              </a:rPr>
              <a:t/>
            </a:r>
            <a:br>
              <a:rPr lang="en-GB" sz="800" dirty="0">
                <a:solidFill>
                  <a:srgbClr val="002060"/>
                </a:solidFill>
                <a:latin typeface="Arial" pitchFamily="34" charset="0"/>
              </a:rPr>
            </a:br>
            <a:r>
              <a:rPr lang="pl-PL" sz="800" dirty="0" smtClean="0">
                <a:solidFill>
                  <a:srgbClr val="002060"/>
                </a:solidFill>
                <a:latin typeface="Arial" pitchFamily="34" charset="0"/>
              </a:rPr>
              <a:t>Jolanta Góral-Półrola</a:t>
            </a:r>
            <a:r>
              <a:rPr lang="pl-PL" sz="800" dirty="0">
                <a:solidFill>
                  <a:srgbClr val="002060"/>
                </a:solidFill>
                <a:latin typeface="Arial" pitchFamily="34" charset="0"/>
              </a:rPr>
              <a:t/>
            </a:r>
            <a:br>
              <a:rPr lang="pl-PL" sz="800" dirty="0">
                <a:solidFill>
                  <a:srgbClr val="002060"/>
                </a:solidFill>
                <a:latin typeface="Arial" pitchFamily="34" charset="0"/>
              </a:rPr>
            </a:br>
            <a:r>
              <a:rPr lang="pl-PL" sz="800" dirty="0" smtClean="0">
                <a:solidFill>
                  <a:srgbClr val="002060"/>
                </a:solidFill>
                <a:latin typeface="Arial" pitchFamily="34" charset="0"/>
              </a:rPr>
              <a:t>Kielce</a:t>
            </a:r>
            <a:endParaRPr lang="en-GB" sz="800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269875" y="4911725"/>
            <a:ext cx="1547813" cy="744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just">
              <a:lnSpc>
                <a:spcPct val="119000"/>
              </a:lnSpc>
              <a:spcBef>
                <a:spcPts val="1188"/>
              </a:spcBef>
              <a:spcAft>
                <a:spcPts val="588"/>
              </a:spcAft>
              <a:buClr>
                <a:srgbClr val="000000"/>
              </a:buClr>
              <a:buSzPct val="45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800" b="1" dirty="0" err="1">
                <a:solidFill>
                  <a:srgbClr val="002060"/>
                </a:solidFill>
                <a:latin typeface="Arial" pitchFamily="34" charset="0"/>
              </a:rPr>
              <a:t>Wiceprezes</a:t>
            </a:r>
            <a:r>
              <a:rPr lang="en-GB" sz="800" b="1" dirty="0">
                <a:solidFill>
                  <a:srgbClr val="002060"/>
                </a:solidFill>
                <a:latin typeface="Arial" pitchFamily="34" charset="0"/>
              </a:rPr>
              <a:t> </a:t>
            </a:r>
          </a:p>
          <a:p>
            <a:pPr>
              <a:lnSpc>
                <a:spcPct val="119000"/>
              </a:lnSpc>
              <a:spcAft>
                <a:spcPts val="588"/>
              </a:spcAft>
              <a:buClr>
                <a:srgbClr val="000000"/>
              </a:buClr>
              <a:buSzPct val="45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800" dirty="0">
                <a:solidFill>
                  <a:srgbClr val="002060"/>
                </a:solidFill>
                <a:latin typeface="Arial" pitchFamily="34" charset="0"/>
              </a:rPr>
              <a:t>Prof. </a:t>
            </a:r>
            <a:r>
              <a:rPr lang="en-GB" sz="800" dirty="0" err="1">
                <a:solidFill>
                  <a:srgbClr val="002060"/>
                </a:solidFill>
                <a:latin typeface="Arial" pitchFamily="34" charset="0"/>
              </a:rPr>
              <a:t>zw</a:t>
            </a:r>
            <a:r>
              <a:rPr lang="en-GB" sz="800" dirty="0">
                <a:solidFill>
                  <a:srgbClr val="002060"/>
                </a:solidFill>
                <a:latin typeface="Arial" pitchFamily="34" charset="0"/>
              </a:rPr>
              <a:t>.  </a:t>
            </a:r>
            <a:r>
              <a:rPr lang="en-GB" sz="800" dirty="0" err="1">
                <a:solidFill>
                  <a:srgbClr val="002060"/>
                </a:solidFill>
                <a:latin typeface="Arial" pitchFamily="34" charset="0"/>
              </a:rPr>
              <a:t>dr</a:t>
            </a:r>
            <a:r>
              <a:rPr lang="en-GB" sz="800" dirty="0">
                <a:solidFill>
                  <a:srgbClr val="002060"/>
                </a:solidFill>
                <a:latin typeface="Arial" pitchFamily="34" charset="0"/>
              </a:rPr>
              <a:t> hab. </a:t>
            </a:r>
            <a:br>
              <a:rPr lang="en-GB" sz="800" dirty="0">
                <a:solidFill>
                  <a:srgbClr val="002060"/>
                </a:solidFill>
                <a:latin typeface="Arial" pitchFamily="34" charset="0"/>
              </a:rPr>
            </a:br>
            <a:r>
              <a:rPr lang="en-GB" sz="800" dirty="0" err="1">
                <a:solidFill>
                  <a:srgbClr val="002060"/>
                </a:solidFill>
                <a:latin typeface="Arial" pitchFamily="34" charset="0"/>
              </a:rPr>
              <a:t>Waldemar</a:t>
            </a:r>
            <a:r>
              <a:rPr lang="en-GB" sz="800" dirty="0">
                <a:solidFill>
                  <a:srgbClr val="002060"/>
                </a:solidFill>
                <a:latin typeface="Arial" pitchFamily="34" charset="0"/>
              </a:rPr>
              <a:t> TŁOKIŃSKI</a:t>
            </a:r>
            <a:br>
              <a:rPr lang="en-GB" sz="800" dirty="0">
                <a:solidFill>
                  <a:srgbClr val="002060"/>
                </a:solidFill>
                <a:latin typeface="Arial" pitchFamily="34" charset="0"/>
              </a:rPr>
            </a:br>
            <a:r>
              <a:rPr lang="en-GB" sz="800" dirty="0" err="1">
                <a:solidFill>
                  <a:srgbClr val="002060"/>
                </a:solidFill>
                <a:latin typeface="Arial" pitchFamily="34" charset="0"/>
              </a:rPr>
              <a:t>Gdańsk</a:t>
            </a:r>
            <a:endParaRPr lang="en-GB" sz="800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2061" name="Text Box 12"/>
          <p:cNvSpPr txBox="1">
            <a:spLocks noChangeArrowheads="1"/>
          </p:cNvSpPr>
          <p:nvPr/>
        </p:nvSpPr>
        <p:spPr bwMode="auto">
          <a:xfrm>
            <a:off x="1484784" y="1347106"/>
            <a:ext cx="4944612" cy="70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609600" indent="-609600" algn="r">
              <a:tabLst>
                <a:tab pos="0" algn="l"/>
                <a:tab pos="444500" algn="l"/>
                <a:tab pos="25146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" dirty="0">
                <a:solidFill>
                  <a:schemeClr val="tx1"/>
                </a:solidFill>
              </a:rPr>
              <a:t>		</a:t>
            </a:r>
            <a:r>
              <a:rPr lang="pl-PL" sz="1200" dirty="0">
                <a:solidFill>
                  <a:schemeClr val="tx1"/>
                </a:solidFill>
              </a:rPr>
              <a:t>Kraków, </a:t>
            </a:r>
            <a:r>
              <a:rPr lang="pl-PL" sz="1200" dirty="0" smtClean="0">
                <a:solidFill>
                  <a:schemeClr val="tx1"/>
                </a:solidFill>
              </a:rPr>
              <a:t>dnia  </a:t>
            </a:r>
            <a:r>
              <a:rPr lang="pl-PL" sz="1200" dirty="0" smtClean="0">
                <a:solidFill>
                  <a:schemeClr val="tx1"/>
                </a:solidFill>
              </a:rPr>
              <a:t>18.05.2022 </a:t>
            </a:r>
            <a:r>
              <a:rPr lang="pl-PL" sz="1200" dirty="0" smtClean="0">
                <a:solidFill>
                  <a:schemeClr val="tx1"/>
                </a:solidFill>
              </a:rPr>
              <a:t>r.</a:t>
            </a:r>
            <a:endParaRPr lang="pl-PL" sz="1200" dirty="0">
              <a:solidFill>
                <a:schemeClr val="tx1"/>
              </a:solidFill>
            </a:endParaRPr>
          </a:p>
          <a:p>
            <a:pPr marL="609600" indent="-609600" algn="r">
              <a:tabLst>
                <a:tab pos="0" algn="l"/>
                <a:tab pos="444500" algn="l"/>
                <a:tab pos="25146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050" dirty="0" smtClean="0">
                <a:solidFill>
                  <a:srgbClr val="002060"/>
                </a:solidFill>
              </a:rPr>
              <a:t> </a:t>
            </a:r>
            <a:endParaRPr lang="pl-PL" sz="1050" dirty="0">
              <a:solidFill>
                <a:srgbClr val="002060"/>
              </a:solidFill>
            </a:endParaRPr>
          </a:p>
          <a:p>
            <a:pPr algn="ctr"/>
            <a:endParaRPr lang="pl-PL" sz="1600" b="1" dirty="0" smtClean="0">
              <a:solidFill>
                <a:srgbClr val="002060"/>
              </a:solidFill>
            </a:endParaRPr>
          </a:p>
          <a:p>
            <a:pPr algn="ctr"/>
            <a:endParaRPr lang="pl-PL" sz="1600" b="1" dirty="0" smtClean="0">
              <a:solidFill>
                <a:srgbClr val="002060"/>
              </a:solidFill>
            </a:endParaRPr>
          </a:p>
          <a:p>
            <a:pPr algn="ctr"/>
            <a:r>
              <a:rPr lang="pl-PL" sz="1600" b="1" dirty="0" smtClean="0">
                <a:solidFill>
                  <a:srgbClr val="002060"/>
                </a:solidFill>
              </a:rPr>
              <a:t>REKOMENDACJA</a:t>
            </a:r>
            <a:endParaRPr lang="pl-PL" sz="1600" b="1" dirty="0" smtClean="0">
              <a:solidFill>
                <a:srgbClr val="002060"/>
              </a:solidFill>
            </a:endParaRPr>
          </a:p>
          <a:p>
            <a:endParaRPr lang="pl-PL" sz="1200" dirty="0" smtClean="0">
              <a:solidFill>
                <a:srgbClr val="002060"/>
              </a:solidFill>
            </a:endParaRPr>
          </a:p>
          <a:p>
            <a:pPr algn="just"/>
            <a:r>
              <a:rPr lang="pl-PL" sz="1200" dirty="0" smtClean="0"/>
              <a:t>Program studiów podyplomowych z zakresu neuropsychologii klinicznej obejmujący 300 godzin dydaktycznych realizowany przez Akademię Nauk Stosowanych Towarzystwa Wiedzy Powszechnej w Szczecinie wyposaża słuchacza w kompetencje niezbędne do pracy zawodowej w tym obszarze. Jest to szczególnie istotne biorąc pod uwagę znaczne zapotrzebowanie pacjentów na korzystanie z profesjonalnej pomocy neuropsychologa. </a:t>
            </a:r>
          </a:p>
          <a:p>
            <a:pPr algn="just"/>
            <a:r>
              <a:rPr lang="pl-PL" sz="1200" dirty="0" smtClean="0"/>
              <a:t>	Program </a:t>
            </a:r>
            <a:r>
              <a:rPr lang="pl-PL" sz="1200" dirty="0" smtClean="0"/>
              <a:t>studiów zawiera treści kształcenia specjalizacyjnego z neuropsychologii klinicznej (z 2018 roku). Moduł zajęć </a:t>
            </a:r>
            <a:r>
              <a:rPr lang="pl-PL" sz="1200" dirty="0" smtClean="0"/>
              <a:t>z zagadnień </a:t>
            </a:r>
            <a:r>
              <a:rPr lang="pl-PL" sz="1200" dirty="0" smtClean="0"/>
              <a:t>biologii poszerzono o </a:t>
            </a:r>
            <a:r>
              <a:rPr lang="pl-PL" sz="1200" dirty="0" smtClean="0"/>
              <a:t>wprowadzenie do </a:t>
            </a:r>
            <a:r>
              <a:rPr lang="pl-PL" sz="1200" dirty="0" err="1" smtClean="0"/>
              <a:t>epigenetyki</a:t>
            </a:r>
            <a:r>
              <a:rPr lang="pl-PL" sz="1200" dirty="0" smtClean="0"/>
              <a:t>. Analiza przypadków klinicznych daje podstawę do prześledzenia sposobu rozumowania w neuropsychologii. Zajęcia praktyczne w oddziale neurologicznym to szansa obserwacji działań diagnostycznych i terapeutycznych oraz pracy z pacjentem pod opieką psychologa praktyka. Słuchacze będą mieli dostęp do materiałów do samodzielnej nauki neuroradiologii dla psychologów. </a:t>
            </a:r>
          </a:p>
          <a:p>
            <a:pPr algn="just"/>
            <a:r>
              <a:rPr lang="pl-PL" sz="1200" dirty="0" smtClean="0"/>
              <a:t>	Kadrę </a:t>
            </a:r>
            <a:r>
              <a:rPr lang="pl-PL" sz="1200" dirty="0" smtClean="0"/>
              <a:t>dydaktyczną stanowią zarówno psychologowie praktycy, neuropsychologowie pracujący w oddziałach klinicznych, 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/>
              <a:t>jak </a:t>
            </a:r>
            <a:r>
              <a:rPr lang="pl-PL" sz="1200" dirty="0" smtClean="0"/>
              <a:t>i czołowi badacze w tej dziedzinie. Podczas zajęć zaprezentowane zostaną metody diagnozy neuropsychologicznej, także narzędzia z pracowni brytyjskich, metody eksperymentalne </a:t>
            </a:r>
            <a:r>
              <a:rPr lang="pl-PL" sz="1200" dirty="0" smtClean="0"/>
              <a:t>oraz urządzenie  </a:t>
            </a:r>
            <a:r>
              <a:rPr lang="pl-PL" sz="1200" dirty="0" err="1" smtClean="0"/>
              <a:t>Soomat</a:t>
            </a:r>
            <a:r>
              <a:rPr lang="pl-PL" sz="1200" dirty="0" smtClean="0"/>
              <a:t> DCS </a:t>
            </a:r>
            <a:r>
              <a:rPr lang="pl-PL" sz="1200" dirty="0" smtClean="0"/>
              <a:t>do Przezczaszkowej Stymulacji </a:t>
            </a:r>
            <a:r>
              <a:rPr lang="pl-PL" sz="1200" dirty="0" err="1" smtClean="0"/>
              <a:t>Prądem</a:t>
            </a:r>
            <a:r>
              <a:rPr lang="pl-PL" sz="1200" dirty="0" smtClean="0"/>
              <a:t> Stałym.</a:t>
            </a:r>
          </a:p>
          <a:p>
            <a:pPr algn="just"/>
            <a:r>
              <a:rPr lang="pl-PL" sz="1200" dirty="0" smtClean="0"/>
              <a:t>	Wszystkie </a:t>
            </a:r>
            <a:r>
              <a:rPr lang="pl-PL" sz="1200" dirty="0" smtClean="0"/>
              <a:t>wymienione </a:t>
            </a:r>
            <a:r>
              <a:rPr lang="pl-PL" sz="1200" dirty="0" smtClean="0"/>
              <a:t>formy kształcenia sprawiają</a:t>
            </a:r>
            <a:r>
              <a:rPr lang="pl-PL" sz="1200" dirty="0" smtClean="0"/>
              <a:t>, że program studiów </a:t>
            </a:r>
            <a:r>
              <a:rPr lang="pl-PL" sz="1200" dirty="0" smtClean="0"/>
              <a:t>z </a:t>
            </a:r>
            <a:r>
              <a:rPr lang="pl-PL" sz="1200" dirty="0" smtClean="0"/>
              <a:t>zakresu neuropsychologii klinicznej jest atrakcyjny i jego efektem będzie zdobycie wiedzy i umiejętności przez psychologów w </a:t>
            </a:r>
            <a:r>
              <a:rPr lang="pl-PL" sz="1200" smtClean="0"/>
              <a:t>zakresie </a:t>
            </a:r>
            <a:r>
              <a:rPr lang="pl-PL" sz="1200" smtClean="0"/>
              <a:t>diagnozy i </a:t>
            </a:r>
            <a:r>
              <a:rPr lang="pl-PL" sz="1200" dirty="0" smtClean="0"/>
              <a:t>terapii neuropsychologicznej. </a:t>
            </a:r>
            <a:endParaRPr lang="pl-PL" sz="1200" dirty="0" smtClean="0"/>
          </a:p>
          <a:p>
            <a:pPr algn="just"/>
            <a:endParaRPr lang="pl-PL" sz="1200" dirty="0" smtClean="0"/>
          </a:p>
          <a:p>
            <a:r>
              <a:rPr lang="pl-PL" sz="1200" dirty="0" smtClean="0"/>
              <a:t> </a:t>
            </a:r>
          </a:p>
          <a:p>
            <a:pPr marL="2438400" lvl="4" indent="-609600" algn="r">
              <a:spcBef>
                <a:spcPct val="10000"/>
              </a:spcBef>
              <a:buClr>
                <a:srgbClr val="000000"/>
              </a:buClr>
              <a:buSzPct val="45000"/>
              <a:buFont typeface="Times New Roman" pitchFamily="18" charset="0"/>
              <a:buNone/>
              <a:tabLst>
                <a:tab pos="0" algn="l"/>
                <a:tab pos="444500" algn="l"/>
                <a:tab pos="25146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1000" dirty="0" smtClean="0">
              <a:solidFill>
                <a:srgbClr val="002060"/>
              </a:solidFill>
            </a:endParaRPr>
          </a:p>
          <a:p>
            <a:pPr marL="2438400" lvl="4" indent="-609600" algn="r">
              <a:spcBef>
                <a:spcPct val="10000"/>
              </a:spcBef>
              <a:buClr>
                <a:srgbClr val="000000"/>
              </a:buClr>
              <a:buSzPct val="45000"/>
              <a:buFont typeface="Times New Roman" pitchFamily="18" charset="0"/>
              <a:buNone/>
              <a:tabLst>
                <a:tab pos="0" algn="l"/>
                <a:tab pos="444500" algn="l"/>
                <a:tab pos="2514600" algn="l"/>
                <a:tab pos="3657600" algn="l"/>
                <a:tab pos="3767138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000" dirty="0" smtClean="0">
                <a:solidFill>
                  <a:srgbClr val="002060"/>
                </a:solidFill>
              </a:rPr>
              <a:t>___________________________________</a:t>
            </a:r>
            <a:endParaRPr lang="pl-PL" sz="1000" dirty="0" smtClean="0">
              <a:solidFill>
                <a:srgbClr val="002060"/>
              </a:solidFill>
            </a:endParaRPr>
          </a:p>
          <a:p>
            <a:pPr marL="2438400" lvl="4" indent="-609600" algn="r">
              <a:spcBef>
                <a:spcPct val="10000"/>
              </a:spcBef>
              <a:buClr>
                <a:srgbClr val="000000"/>
              </a:buClr>
              <a:buSzPct val="45000"/>
              <a:buFont typeface="Times New Roman" pitchFamily="18" charset="0"/>
              <a:buNone/>
              <a:tabLst>
                <a:tab pos="0" algn="l"/>
                <a:tab pos="444500" algn="l"/>
                <a:tab pos="25146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200" b="1" dirty="0" smtClean="0">
                <a:solidFill>
                  <a:srgbClr val="002060"/>
                </a:solidFill>
              </a:rPr>
              <a:t>P</a:t>
            </a:r>
            <a:r>
              <a:rPr lang="en-GB" sz="1200" b="1" dirty="0" err="1" smtClean="0">
                <a:solidFill>
                  <a:srgbClr val="002060"/>
                </a:solidFill>
              </a:rPr>
              <a:t>rof</a:t>
            </a:r>
            <a:r>
              <a:rPr lang="en-GB" sz="1200" b="1" dirty="0" smtClean="0">
                <a:solidFill>
                  <a:srgbClr val="002060"/>
                </a:solidFill>
              </a:rPr>
              <a:t>. </a:t>
            </a:r>
            <a:r>
              <a:rPr lang="pl-PL" sz="1200" b="1" dirty="0" smtClean="0">
                <a:solidFill>
                  <a:srgbClr val="002060"/>
                </a:solidFill>
              </a:rPr>
              <a:t> zw. dr hab. </a:t>
            </a:r>
            <a:r>
              <a:rPr lang="en-GB" sz="1200" b="1" dirty="0" smtClean="0">
                <a:solidFill>
                  <a:srgbClr val="002060"/>
                </a:solidFill>
              </a:rPr>
              <a:t>Maria </a:t>
            </a:r>
            <a:r>
              <a:rPr lang="en-GB" sz="1200" b="1" dirty="0" err="1" smtClean="0">
                <a:solidFill>
                  <a:srgbClr val="002060"/>
                </a:solidFill>
              </a:rPr>
              <a:t>Pąchalska</a:t>
            </a:r>
            <a:r>
              <a:rPr lang="pl-PL" sz="1200" b="1" dirty="0" smtClean="0">
                <a:solidFill>
                  <a:srgbClr val="002060"/>
                </a:solidFill>
              </a:rPr>
              <a:t/>
            </a:r>
            <a:br>
              <a:rPr lang="pl-PL" sz="1200" b="1" dirty="0" smtClean="0">
                <a:solidFill>
                  <a:srgbClr val="002060"/>
                </a:solidFill>
              </a:rPr>
            </a:br>
            <a:r>
              <a:rPr lang="pl-PL" sz="1200" b="1" dirty="0" smtClean="0">
                <a:solidFill>
                  <a:srgbClr val="002060"/>
                </a:solidFill>
              </a:rPr>
              <a:t>Prezes PTN</a:t>
            </a:r>
            <a:r>
              <a:rPr lang="en-GB" sz="1200" b="1" dirty="0" err="1" smtClean="0">
                <a:solidFill>
                  <a:srgbClr val="002060"/>
                </a:solidFill>
              </a:rPr>
              <a:t>eur</a:t>
            </a:r>
            <a:r>
              <a:rPr lang="pl-PL" sz="1200" b="1" dirty="0" smtClean="0">
                <a:solidFill>
                  <a:srgbClr val="002060"/>
                </a:solidFill>
              </a:rPr>
              <a:t> </a:t>
            </a:r>
            <a:endParaRPr lang="en-GB" sz="1200" b="1" dirty="0">
              <a:solidFill>
                <a:srgbClr val="002060"/>
              </a:solidFill>
            </a:endParaRPr>
          </a:p>
        </p:txBody>
      </p:sp>
      <p:pic>
        <p:nvPicPr>
          <p:cNvPr id="15" name="Obraz 14" descr="C:\Users\Majdra\Desktop\LogoPTNeur_Polski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640" y="201266"/>
            <a:ext cx="1616520" cy="1018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MP\Documents\Dokumenty HP 2021\Documents\PTNeur\PTNeur_Korespondencja\Podpisy_ elektroniczne\Podpis MMP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8" y="7168372"/>
            <a:ext cx="1785950" cy="518271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</TotalTime>
  <Words>50</Words>
  <Application>Microsoft Office PowerPoint</Application>
  <PresentationFormat>Niestandardowy</PresentationFormat>
  <Paragraphs>30</Paragraphs>
  <Slides>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Projekt domyślny</vt:lpstr>
      <vt:lpstr>Slajd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HP</dc:creator>
  <cp:lastModifiedBy>MP</cp:lastModifiedBy>
  <cp:revision>138</cp:revision>
  <dcterms:modified xsi:type="dcterms:W3CDTF">2022-05-17T20:32:26Z</dcterms:modified>
</cp:coreProperties>
</file>