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8" r:id="rId4"/>
    <p:sldId id="267" r:id="rId5"/>
    <p:sldId id="269" r:id="rId6"/>
    <p:sldId id="270" r:id="rId7"/>
    <p:sldId id="276" r:id="rId8"/>
    <p:sldId id="272" r:id="rId9"/>
    <p:sldId id="273" r:id="rId10"/>
    <p:sldId id="274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6" r:id="rId20"/>
    <p:sldId id="285" r:id="rId21"/>
    <p:sldId id="271" r:id="rId22"/>
    <p:sldId id="275" r:id="rId23"/>
    <p:sldId id="258" r:id="rId24"/>
    <p:sldId id="259" r:id="rId25"/>
    <p:sldId id="261" r:id="rId26"/>
    <p:sldId id="26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914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861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2694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322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656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600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5251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016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917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5A781D-143B-4075-B24C-D08AC5076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95E104-0306-40BD-9F11-B0FEE991F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540A96-67C7-41F6-8805-13AE38EAB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94E513-194B-46EC-9763-6DAE8C26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C815EB-C6CB-4EB8-A687-AA2A6C2F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496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316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616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245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448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436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146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509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84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337BC93-E727-4E0D-B953-CF0ADA94CBFE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16BED0E-115C-4BAA-A468-FA891738A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314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chr.org/en/professionalinterest/pages/crc.aspx" TargetMode="External"/><Relationship Id="rId2" Type="http://schemas.openxmlformats.org/officeDocument/2006/relationships/hyperlink" Target="http://www.un.org/disabilities/convention/conventionfull.shtml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hyperlink" Target="http://www.echr.coe.int/Documents/Convention_ENG.pdf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4672EB-02A8-48AB-BCFB-00B78DBA6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55A803-13A1-44E9-ACA9-889A5CC39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98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C82C52F-0333-430E-AF00-FA48A518A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9CCFFE-A385-4D35-8504-960F050EF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AD41804-3572-46FD-8124-D3079B642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316A1D8-3445-4B94-B595-2285C05E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FA7483C-C90B-453F-AB53-60D8FDE6D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06B0072-E6E6-46BE-8914-E0F935728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5233" y="1124125"/>
            <a:ext cx="8689976" cy="1844385"/>
          </a:xfrm>
        </p:spPr>
        <p:txBody>
          <a:bodyPr>
            <a:normAutofit fontScale="90000"/>
          </a:bodyPr>
          <a:lstStyle/>
          <a:p>
            <a:r>
              <a:rPr lang="pl-PL" sz="4000" dirty="0"/>
              <a:t>Promocja rodzin zastępczych – dlaczego musimy zintensyfikować działania na rzecz ich pozyskiwania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706941F-862C-4519-86F6-37B264725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5233" y="3013746"/>
            <a:ext cx="8689976" cy="1078889"/>
          </a:xfrm>
        </p:spPr>
        <p:txBody>
          <a:bodyPr>
            <a:normAutofit/>
          </a:bodyPr>
          <a:lstStyle/>
          <a:p>
            <a:pPr algn="r"/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Iwona Klimowicz, Sylwia Juźwiak, Jerzy Wójtowicz</a:t>
            </a:r>
          </a:p>
          <a:p>
            <a:pPr algn="r"/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Listopad 2021 r.</a:t>
            </a:r>
          </a:p>
        </p:txBody>
      </p:sp>
    </p:spTree>
    <p:extLst>
      <p:ext uri="{BB962C8B-B14F-4D97-AF65-F5344CB8AC3E}">
        <p14:creationId xmlns:p14="http://schemas.microsoft.com/office/powerpoint/2010/main" val="3057154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E4D0AD8-FC41-41F2-9799-82E6260B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960814"/>
            <a:ext cx="3426675" cy="4912936"/>
          </a:xfrm>
        </p:spPr>
        <p:txBody>
          <a:bodyPr anchor="b">
            <a:normAutofit/>
          </a:bodyPr>
          <a:lstStyle/>
          <a:p>
            <a:pPr algn="r"/>
            <a:r>
              <a:rPr lang="pl-PL" sz="4000" dirty="0">
                <a:solidFill>
                  <a:schemeClr val="bg1"/>
                </a:solidFill>
              </a:rPr>
              <a:t>Piecza zastępcza w powiecie myśliborskim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4F468FF8-CD9C-40C7-BFB6-3C1B00E6E6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602761"/>
              </p:ext>
            </p:extLst>
          </p:nvPr>
        </p:nvGraphicFramePr>
        <p:xfrm>
          <a:off x="4610637" y="1648496"/>
          <a:ext cx="6812924" cy="3387145"/>
        </p:xfrm>
        <a:graphic>
          <a:graphicData uri="http://schemas.openxmlformats.org/drawingml/2006/table">
            <a:tbl>
              <a:tblPr firstRow="1" firstCol="1" bandRow="1"/>
              <a:tblGrid>
                <a:gridCol w="1703231">
                  <a:extLst>
                    <a:ext uri="{9D8B030D-6E8A-4147-A177-3AD203B41FA5}">
                      <a16:colId xmlns:a16="http://schemas.microsoft.com/office/drawing/2014/main" val="543355218"/>
                    </a:ext>
                  </a:extLst>
                </a:gridCol>
                <a:gridCol w="1703231">
                  <a:extLst>
                    <a:ext uri="{9D8B030D-6E8A-4147-A177-3AD203B41FA5}">
                      <a16:colId xmlns:a16="http://schemas.microsoft.com/office/drawing/2014/main" val="1537936963"/>
                    </a:ext>
                  </a:extLst>
                </a:gridCol>
                <a:gridCol w="1703231">
                  <a:extLst>
                    <a:ext uri="{9D8B030D-6E8A-4147-A177-3AD203B41FA5}">
                      <a16:colId xmlns:a16="http://schemas.microsoft.com/office/drawing/2014/main" val="307338158"/>
                    </a:ext>
                  </a:extLst>
                </a:gridCol>
                <a:gridCol w="1703231">
                  <a:extLst>
                    <a:ext uri="{9D8B030D-6E8A-4147-A177-3AD203B41FA5}">
                      <a16:colId xmlns:a16="http://schemas.microsoft.com/office/drawing/2014/main" val="2211764564"/>
                    </a:ext>
                  </a:extLst>
                </a:gridCol>
              </a:tblGrid>
              <a:tr h="677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 rodzinnej pieczy zastępczej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rodzin zastępczych w 2018r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rodzin zastępczych w 2019 r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rodzin zastępczych w 2020 r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973756"/>
                  </a:ext>
                </a:extLst>
              </a:tr>
              <a:tr h="6774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spokrewniona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659237"/>
                  </a:ext>
                </a:extLst>
              </a:tr>
              <a:tr h="6774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niezawodowa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960373"/>
                  </a:ext>
                </a:extLst>
              </a:tr>
              <a:tr h="6774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zawodowa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440657"/>
                  </a:ext>
                </a:extLst>
              </a:tr>
              <a:tr h="6774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Łącznie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74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535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E4D0AD8-FC41-41F2-9799-82E6260B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960814"/>
            <a:ext cx="3426675" cy="4912936"/>
          </a:xfrm>
        </p:spPr>
        <p:txBody>
          <a:bodyPr anchor="b">
            <a:normAutofit/>
          </a:bodyPr>
          <a:lstStyle/>
          <a:p>
            <a:pPr algn="r"/>
            <a:r>
              <a:rPr lang="pl-PL" sz="4000" dirty="0">
                <a:solidFill>
                  <a:schemeClr val="bg1"/>
                </a:solidFill>
              </a:rPr>
              <a:t>Piecza zastępcza w powiecie myśliborskim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FDED1D0-5FE2-4F1C-877B-1AB8AA099B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94156"/>
              </p:ext>
            </p:extLst>
          </p:nvPr>
        </p:nvGraphicFramePr>
        <p:xfrm>
          <a:off x="4520485" y="2196791"/>
          <a:ext cx="7057622" cy="2800215"/>
        </p:xfrm>
        <a:graphic>
          <a:graphicData uri="http://schemas.openxmlformats.org/drawingml/2006/table">
            <a:tbl>
              <a:tblPr firstRow="1" firstCol="1" bandRow="1"/>
              <a:tblGrid>
                <a:gridCol w="1626076">
                  <a:extLst>
                    <a:ext uri="{9D8B030D-6E8A-4147-A177-3AD203B41FA5}">
                      <a16:colId xmlns:a16="http://schemas.microsoft.com/office/drawing/2014/main" val="1468968172"/>
                    </a:ext>
                  </a:extLst>
                </a:gridCol>
                <a:gridCol w="1738998">
                  <a:extLst>
                    <a:ext uri="{9D8B030D-6E8A-4147-A177-3AD203B41FA5}">
                      <a16:colId xmlns:a16="http://schemas.microsoft.com/office/drawing/2014/main" val="1684842655"/>
                    </a:ext>
                  </a:extLst>
                </a:gridCol>
                <a:gridCol w="1844863">
                  <a:extLst>
                    <a:ext uri="{9D8B030D-6E8A-4147-A177-3AD203B41FA5}">
                      <a16:colId xmlns:a16="http://schemas.microsoft.com/office/drawing/2014/main" val="1740533207"/>
                    </a:ext>
                  </a:extLst>
                </a:gridCol>
                <a:gridCol w="1847685">
                  <a:extLst>
                    <a:ext uri="{9D8B030D-6E8A-4147-A177-3AD203B41FA5}">
                      <a16:colId xmlns:a16="http://schemas.microsoft.com/office/drawing/2014/main" val="912200441"/>
                    </a:ext>
                  </a:extLst>
                </a:gridCol>
              </a:tblGrid>
              <a:tr h="560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 rodzinnej pieczy zastępczej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rodzin zastępczych  powstałych w 2018r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Liczba rodzin zastępczych  powstałych w 2019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Liczba rodzin zastępczych  powstałych w 2020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245539"/>
                  </a:ext>
                </a:extLst>
              </a:tr>
              <a:tr h="560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spokrewniona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143963"/>
                  </a:ext>
                </a:extLst>
              </a:tr>
              <a:tr h="560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niezawodowa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661898"/>
                  </a:ext>
                </a:extLst>
              </a:tr>
              <a:tr h="560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zawodowa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790448"/>
                  </a:ext>
                </a:extLst>
              </a:tr>
              <a:tr h="560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Łącznie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529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960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E4D0AD8-FC41-41F2-9799-82E6260B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960814"/>
            <a:ext cx="3426675" cy="4912936"/>
          </a:xfrm>
        </p:spPr>
        <p:txBody>
          <a:bodyPr anchor="b">
            <a:normAutofit/>
          </a:bodyPr>
          <a:lstStyle/>
          <a:p>
            <a:pPr algn="r"/>
            <a:r>
              <a:rPr lang="pl-PL" sz="4000" dirty="0">
                <a:solidFill>
                  <a:schemeClr val="bg1"/>
                </a:solidFill>
              </a:rPr>
              <a:t>Piecza zastępcza w powiecie myśliborskim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D75F17C-7168-44D7-81AB-3B33D9FBC0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24034"/>
              </p:ext>
            </p:extLst>
          </p:nvPr>
        </p:nvGraphicFramePr>
        <p:xfrm>
          <a:off x="4978400" y="2757296"/>
          <a:ext cx="6248400" cy="2484405"/>
        </p:xfrm>
        <a:graphic>
          <a:graphicData uri="http://schemas.openxmlformats.org/drawingml/2006/table">
            <a:tbl>
              <a:tblPr firstRow="1" firstCol="1" bandRow="1"/>
              <a:tblGrid>
                <a:gridCol w="1562100">
                  <a:extLst>
                    <a:ext uri="{9D8B030D-6E8A-4147-A177-3AD203B41FA5}">
                      <a16:colId xmlns:a16="http://schemas.microsoft.com/office/drawing/2014/main" val="428043291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1322922833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704385758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301932722"/>
                    </a:ext>
                  </a:extLst>
                </a:gridCol>
              </a:tblGrid>
              <a:tr h="74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 rodzinne</a:t>
                      </a: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 pieczy zastępczej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rodzin zastępczych  rozwiązanych w 2018r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Liczba rodzin zastępczych  rozwiązanych w 2019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Liczba rodzin zastępczych  rozwiązanych w 2020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357539"/>
                  </a:ext>
                </a:extLst>
              </a:tr>
              <a:tr h="4845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spokrewniona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598332"/>
                  </a:ext>
                </a:extLst>
              </a:tr>
              <a:tr h="4845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niezawodowa 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666116"/>
                  </a:ext>
                </a:extLst>
              </a:tr>
              <a:tr h="4845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zawodowa 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484356"/>
                  </a:ext>
                </a:extLst>
              </a:tr>
              <a:tr h="2902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Łącznie 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253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15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E4D0AD8-FC41-41F2-9799-82E6260B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960814"/>
            <a:ext cx="3426675" cy="4912936"/>
          </a:xfrm>
        </p:spPr>
        <p:txBody>
          <a:bodyPr anchor="b">
            <a:normAutofit/>
          </a:bodyPr>
          <a:lstStyle/>
          <a:p>
            <a:pPr algn="r"/>
            <a:r>
              <a:rPr lang="pl-PL" sz="4000" dirty="0">
                <a:solidFill>
                  <a:schemeClr val="bg1"/>
                </a:solidFill>
              </a:rPr>
              <a:t>Piecza zastępcza w powiecie myśliborskim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152C2AA-1203-4E2E-90ED-F55E15673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003428"/>
              </p:ext>
            </p:extLst>
          </p:nvPr>
        </p:nvGraphicFramePr>
        <p:xfrm>
          <a:off x="4978400" y="2356834"/>
          <a:ext cx="6248400" cy="2769835"/>
        </p:xfrm>
        <a:graphic>
          <a:graphicData uri="http://schemas.openxmlformats.org/drawingml/2006/table">
            <a:tbl>
              <a:tblPr firstRow="1" firstCol="1" bandRow="1"/>
              <a:tblGrid>
                <a:gridCol w="1562100">
                  <a:extLst>
                    <a:ext uri="{9D8B030D-6E8A-4147-A177-3AD203B41FA5}">
                      <a16:colId xmlns:a16="http://schemas.microsoft.com/office/drawing/2014/main" val="128800585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53476943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3704483602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3407672311"/>
                    </a:ext>
                  </a:extLst>
                </a:gridCol>
              </a:tblGrid>
              <a:tr h="7591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 rodzinnej pieczy zastępczej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dzieci w rodzinnych  formach pieczy zastępczej na dzień 30.12.2018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dzieci w rodzinnych  formach pieczy zastępczej na dzień 30.12.2019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dzieci w rodzinnych  formach pieczy zastępczej na dzień 30.12.2020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705912"/>
                  </a:ext>
                </a:extLst>
              </a:tr>
              <a:tr h="358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spokrewniona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459889"/>
                  </a:ext>
                </a:extLst>
              </a:tr>
              <a:tr h="358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Rodziny zastępcze niezawodowe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08135"/>
                  </a:ext>
                </a:extLst>
              </a:tr>
              <a:tr h="358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zawodowa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531984"/>
                  </a:ext>
                </a:extLst>
              </a:tr>
              <a:tr h="3581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Rodzinne domy dziecka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021143"/>
                  </a:ext>
                </a:extLst>
              </a:tr>
              <a:tr h="3581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Łącznie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81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109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E4D0AD8-FC41-41F2-9799-82E6260B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960814"/>
            <a:ext cx="3426675" cy="4912936"/>
          </a:xfrm>
        </p:spPr>
        <p:txBody>
          <a:bodyPr anchor="b">
            <a:normAutofit/>
          </a:bodyPr>
          <a:lstStyle/>
          <a:p>
            <a:pPr algn="r"/>
            <a:r>
              <a:rPr lang="pl-PL" sz="4000" dirty="0">
                <a:solidFill>
                  <a:schemeClr val="bg1"/>
                </a:solidFill>
              </a:rPr>
              <a:t>Piecza zastępcza w powiecie myśliborskim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1E78BE0-AA0D-47F5-8E67-9F6805880A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290478"/>
              </p:ext>
            </p:extLst>
          </p:nvPr>
        </p:nvGraphicFramePr>
        <p:xfrm>
          <a:off x="4978400" y="2318198"/>
          <a:ext cx="6248400" cy="2812301"/>
        </p:xfrm>
        <a:graphic>
          <a:graphicData uri="http://schemas.openxmlformats.org/drawingml/2006/table">
            <a:tbl>
              <a:tblPr firstRow="1" firstCol="1" bandRow="1"/>
              <a:tblGrid>
                <a:gridCol w="1562100">
                  <a:extLst>
                    <a:ext uri="{9D8B030D-6E8A-4147-A177-3AD203B41FA5}">
                      <a16:colId xmlns:a16="http://schemas.microsoft.com/office/drawing/2014/main" val="4220337862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4187460823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1303321787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3910156001"/>
                    </a:ext>
                  </a:extLst>
                </a:gridCol>
              </a:tblGrid>
              <a:tr h="596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 rodzinnej pieczy zastępczej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dzieci umieszczonych w rodzinnych  forma  pieczy zastępczej  w 2018 roku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dzieci umieszczonych w rodzinnych  forma  pieczy zastępczej  w 2019 roku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dzieci umieszczonych w rodzinnych  forma  pieczy zastępczej  w 2020 roku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26800"/>
                  </a:ext>
                </a:extLst>
              </a:tr>
              <a:tr h="382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spokrewniona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020329"/>
                  </a:ext>
                </a:extLst>
              </a:tr>
              <a:tr h="382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niezawodowa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724244"/>
                  </a:ext>
                </a:extLst>
              </a:tr>
              <a:tr h="382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zawodowa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737138"/>
                  </a:ext>
                </a:extLst>
              </a:tr>
              <a:tr h="392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Rodzinne domy dziecka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774062"/>
                  </a:ext>
                </a:extLst>
              </a:tr>
              <a:tr h="3829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Łącznie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50" marR="41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684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87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E4D0AD8-FC41-41F2-9799-82E6260B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960814"/>
            <a:ext cx="3426675" cy="4912936"/>
          </a:xfrm>
        </p:spPr>
        <p:txBody>
          <a:bodyPr anchor="b">
            <a:normAutofit/>
          </a:bodyPr>
          <a:lstStyle/>
          <a:p>
            <a:pPr algn="r"/>
            <a:r>
              <a:rPr lang="pl-PL" sz="4000" dirty="0">
                <a:solidFill>
                  <a:schemeClr val="bg1"/>
                </a:solidFill>
              </a:rPr>
              <a:t>Piecza zastępcza w powiecie myśliborskim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95B5B22-4399-4F15-9B3D-4E3F0243F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806608"/>
              </p:ext>
            </p:extLst>
          </p:nvPr>
        </p:nvGraphicFramePr>
        <p:xfrm>
          <a:off x="4978400" y="2196790"/>
          <a:ext cx="6248400" cy="2459124"/>
        </p:xfrm>
        <a:graphic>
          <a:graphicData uri="http://schemas.openxmlformats.org/drawingml/2006/table">
            <a:tbl>
              <a:tblPr firstRow="1" firstCol="1" bandRow="1"/>
              <a:tblGrid>
                <a:gridCol w="1439631">
                  <a:extLst>
                    <a:ext uri="{9D8B030D-6E8A-4147-A177-3AD203B41FA5}">
                      <a16:colId xmlns:a16="http://schemas.microsoft.com/office/drawing/2014/main" val="1015205899"/>
                    </a:ext>
                  </a:extLst>
                </a:gridCol>
                <a:gridCol w="1633332">
                  <a:extLst>
                    <a:ext uri="{9D8B030D-6E8A-4147-A177-3AD203B41FA5}">
                      <a16:colId xmlns:a16="http://schemas.microsoft.com/office/drawing/2014/main" val="1657589399"/>
                    </a:ext>
                  </a:extLst>
                </a:gridCol>
                <a:gridCol w="1537106">
                  <a:extLst>
                    <a:ext uri="{9D8B030D-6E8A-4147-A177-3AD203B41FA5}">
                      <a16:colId xmlns:a16="http://schemas.microsoft.com/office/drawing/2014/main" val="3110655647"/>
                    </a:ext>
                  </a:extLst>
                </a:gridCol>
                <a:gridCol w="1638331">
                  <a:extLst>
                    <a:ext uri="{9D8B030D-6E8A-4147-A177-3AD203B41FA5}">
                      <a16:colId xmlns:a16="http://schemas.microsoft.com/office/drawing/2014/main" val="2007636664"/>
                    </a:ext>
                  </a:extLst>
                </a:gridCol>
              </a:tblGrid>
              <a:tr h="7032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 rodzinnej pieczy zastępczej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dzieci, które opuściły rodzinne  formy pieczy zastępczej w 2018 r.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dzieci, które opuściły rodzinne  formy pieczy zastępczej w 2019r.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dzieci, które opuściły rodzinne  formy pieczy zastępczej w 2020 r.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691007"/>
                  </a:ext>
                </a:extLst>
              </a:tr>
              <a:tr h="331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spokrewniona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646869"/>
                  </a:ext>
                </a:extLst>
              </a:tr>
              <a:tr h="331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niezawodowa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929767"/>
                  </a:ext>
                </a:extLst>
              </a:tr>
              <a:tr h="331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 zastępcza zawodowa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364578"/>
                  </a:ext>
                </a:extLst>
              </a:tr>
              <a:tr h="331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Rodzinne domy dziecka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554123"/>
                  </a:ext>
                </a:extLst>
              </a:tr>
              <a:tr h="331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Łącznie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83" marR="40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366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466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E4D0AD8-FC41-41F2-9799-82E6260B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960814"/>
            <a:ext cx="3426675" cy="4912936"/>
          </a:xfrm>
        </p:spPr>
        <p:txBody>
          <a:bodyPr anchor="b">
            <a:normAutofit/>
          </a:bodyPr>
          <a:lstStyle/>
          <a:p>
            <a:pPr algn="r"/>
            <a:r>
              <a:rPr lang="pl-PL" sz="4000" dirty="0">
                <a:solidFill>
                  <a:schemeClr val="bg1"/>
                </a:solidFill>
              </a:rPr>
              <a:t>Piecza zastępcza w powiecie myśliborskim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6430D3-3414-4410-A6F0-C3C7DD7DB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078" y="960814"/>
            <a:ext cx="6247722" cy="4830385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7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roku 2018- 2020 instytucjonalna piecza zastępcza w powiecie myśliborskim sprawowana była w formie trzech placówek</a:t>
            </a:r>
            <a:r>
              <a:rPr lang="pl-PL" sz="1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pl-PL" sz="1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l-PL" sz="17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Salezjańskiej placówki opiekuńczo –wychowawczej „nasz dom” w Dębnie, </a:t>
            </a:r>
            <a:endParaRPr lang="pl-PL" sz="17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pl-PL" sz="17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Placówki opiekuńczo – wychowawczej „Dorian ii” w sławnie, </a:t>
            </a:r>
            <a:endParaRPr lang="pl-PL" sz="17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l-PL" sz="17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Regionalnej placówki opiekuńczo –terapeutycznej w Dębnie. </a:t>
            </a:r>
            <a:endParaRPr lang="pl-PL" sz="17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88711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E4D0AD8-FC41-41F2-9799-82E6260B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960814"/>
            <a:ext cx="3426675" cy="4912936"/>
          </a:xfrm>
        </p:spPr>
        <p:txBody>
          <a:bodyPr anchor="b">
            <a:normAutofit/>
          </a:bodyPr>
          <a:lstStyle/>
          <a:p>
            <a:pPr algn="r"/>
            <a:r>
              <a:rPr lang="pl-PL" sz="4000" dirty="0">
                <a:solidFill>
                  <a:schemeClr val="bg1"/>
                </a:solidFill>
              </a:rPr>
              <a:t>Piecza zastępcza w powiecie myśliborskim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6430D3-3414-4410-A6F0-C3C7DD7DB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078" y="960814"/>
            <a:ext cx="6247722" cy="4830385"/>
          </a:xfrm>
        </p:spPr>
        <p:txBody>
          <a:bodyPr anchor="ctr"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7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2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1200" b="1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alezjańska placówka opiekuńczo-wychowawcza „Nasz dom” w Dębnie jest placówką opiekuńczo-wychowawczą typu socjalizacyjnego przeznaczoną dla maksymalnie 14 wychowanków. placówka rozpoczęła działalność w miesiącu grudniu 2012 r. pierwsi wychowankowie zostali przyjęci dnia 04.12.2012 roku. dzieci przebywające w placówce realizują  obowiązek szkolny zgodnie z zaleceniami pedagogicznymi i psychologicznymi. dzieci przebywające w placówce mają zapewnioną   opiekę  lekarską</a:t>
            </a:r>
            <a:r>
              <a:rPr lang="pl-PL" sz="12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12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9C564C9-3F79-4B24-AD23-49575B0EB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941782"/>
              </p:ext>
            </p:extLst>
          </p:nvPr>
        </p:nvGraphicFramePr>
        <p:xfrm>
          <a:off x="5241701" y="4301544"/>
          <a:ext cx="5859888" cy="1300767"/>
        </p:xfrm>
        <a:graphic>
          <a:graphicData uri="http://schemas.openxmlformats.org/drawingml/2006/table">
            <a:tbl>
              <a:tblPr firstRow="1" firstCol="1" bandRow="1"/>
              <a:tblGrid>
                <a:gridCol w="1981833">
                  <a:extLst>
                    <a:ext uri="{9D8B030D-6E8A-4147-A177-3AD203B41FA5}">
                      <a16:colId xmlns:a16="http://schemas.microsoft.com/office/drawing/2014/main" val="801826671"/>
                    </a:ext>
                  </a:extLst>
                </a:gridCol>
                <a:gridCol w="1292685">
                  <a:extLst>
                    <a:ext uri="{9D8B030D-6E8A-4147-A177-3AD203B41FA5}">
                      <a16:colId xmlns:a16="http://schemas.microsoft.com/office/drawing/2014/main" val="818315730"/>
                    </a:ext>
                  </a:extLst>
                </a:gridCol>
                <a:gridCol w="1292685">
                  <a:extLst>
                    <a:ext uri="{9D8B030D-6E8A-4147-A177-3AD203B41FA5}">
                      <a16:colId xmlns:a16="http://schemas.microsoft.com/office/drawing/2014/main" val="3553683815"/>
                    </a:ext>
                  </a:extLst>
                </a:gridCol>
                <a:gridCol w="1292685">
                  <a:extLst>
                    <a:ext uri="{9D8B030D-6E8A-4147-A177-3AD203B41FA5}">
                      <a16:colId xmlns:a16="http://schemas.microsoft.com/office/drawing/2014/main" val="1671562604"/>
                    </a:ext>
                  </a:extLst>
                </a:gridCol>
              </a:tblGrid>
              <a:tr h="4335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101240"/>
                  </a:ext>
                </a:extLst>
              </a:tr>
              <a:tr h="4335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Średni koszt utrzymania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3 990,01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4 081,94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4 161,52 zł.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988539"/>
                  </a:ext>
                </a:extLst>
              </a:tr>
              <a:tr h="4335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 dzieci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14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396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E4D0AD8-FC41-41F2-9799-82E6260B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960814"/>
            <a:ext cx="3426675" cy="4912936"/>
          </a:xfrm>
        </p:spPr>
        <p:txBody>
          <a:bodyPr anchor="b">
            <a:normAutofit/>
          </a:bodyPr>
          <a:lstStyle/>
          <a:p>
            <a:pPr algn="r"/>
            <a:r>
              <a:rPr lang="pl-PL" sz="4000" dirty="0">
                <a:solidFill>
                  <a:schemeClr val="bg1"/>
                </a:solidFill>
              </a:rPr>
              <a:t>Piecza zastępcza w powiecie myśliborskim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6430D3-3414-4410-A6F0-C3C7DD7DB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078" y="960814"/>
            <a:ext cx="6247722" cy="4830385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7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6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podstawie pkt 1 ustawy o wspieraniu rodziny i systemie pieczy zastępczej prowadzenie placówki jest zadaniem własnym województwa. uchwałą nr xxxvii/488/14 z dnia 24.06.2014 r. sejmik województwa zachodniopomorskiego powierzył powiatowi myśliborskiemu zadanie publiczne w zakresie uruchomienia i prowadzenia regionalnej placówki opiekuńczo-terapeutycznej w Dębnie. placówka została powołana dnia 15 października 2014 r</a:t>
            </a:r>
            <a:r>
              <a:rPr lang="pl-PL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7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17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641980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E4D0AD8-FC41-41F2-9799-82E6260B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960814"/>
            <a:ext cx="3426675" cy="4912936"/>
          </a:xfrm>
        </p:spPr>
        <p:txBody>
          <a:bodyPr anchor="b">
            <a:normAutofit/>
          </a:bodyPr>
          <a:lstStyle/>
          <a:p>
            <a:pPr algn="r"/>
            <a:r>
              <a:rPr lang="pl-PL" sz="4000" dirty="0">
                <a:solidFill>
                  <a:schemeClr val="bg1"/>
                </a:solidFill>
              </a:rPr>
              <a:t>Piecza zastępcza w powiecie myśliborskim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6430D3-3414-4410-A6F0-C3C7DD7DB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078" y="960814"/>
            <a:ext cx="6247722" cy="4830385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6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Średnie miesięczne wydatki przeznaczone na utrzymanie dziecka w placówce przedstawiają się następująco: </a:t>
            </a:r>
            <a:endParaRPr lang="pl-PL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6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roku 2018 – 7 302,89 zł; </a:t>
            </a:r>
            <a:endParaRPr lang="pl-PL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 roku 2019 – 7 923,74 zł; </a:t>
            </a:r>
            <a:endParaRPr lang="pl-PL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roku 2020 – 8 195,01 zł. </a:t>
            </a:r>
            <a:endParaRPr lang="pl-PL" sz="16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600" b="1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Jednostka jest placówką dla 42 dzieci, jedno dziecko pochodzi z terenu powiatu myśliborskiego. </a:t>
            </a:r>
            <a:r>
              <a:rPr lang="pl-PL" sz="16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7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17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03145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2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4FD2B9-4393-464D-8034-5A09CDF0C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486" y="1950440"/>
            <a:ext cx="8433113" cy="3840760"/>
          </a:xfrm>
        </p:spPr>
        <p:txBody>
          <a:bodyPr anchor="ctr">
            <a:normAutofit/>
          </a:bodyPr>
          <a:lstStyle/>
          <a:p>
            <a:pPr lvl="0" algn="just">
              <a:lnSpc>
                <a:spcPct val="150000"/>
              </a:lnSpc>
              <a:buClr>
                <a:prstClr val="white"/>
              </a:buClr>
            </a:pPr>
            <a:r>
              <a:rPr lang="pl-PL" sz="1600" dirty="0">
                <a:solidFill>
                  <a:prstClr val="white"/>
                </a:solidFill>
              </a:rPr>
              <a:t>Liczba dzieci umieszczonych w pieczy zastępczej w 2019 r. wyniosła ogółem 72 450. W 2019 r. wskaźnik </a:t>
            </a:r>
            <a:r>
              <a:rPr lang="pl-PL" sz="1600" dirty="0" err="1">
                <a:solidFill>
                  <a:prstClr val="white"/>
                </a:solidFill>
              </a:rPr>
              <a:t>deinstytucjonalizacji</a:t>
            </a:r>
            <a:r>
              <a:rPr lang="pl-PL" sz="1600" dirty="0">
                <a:solidFill>
                  <a:prstClr val="white"/>
                </a:solidFill>
              </a:rPr>
              <a:t> wyniósł 77% (w latach 2016 r.-2018 wynosił on 76 %). Oznacza to zatem, że nadal ok. 23 % małoletnich przebywa w pieczy zastępczej o charakterze instytucjonalnym. Z rodzin naturalnych do pieczy zastępczej napłynęło w roku 2019 - 12 480 dzieci, tj. o 670 dzieci więcej niż w rok poprzednim. Oznacza to zatem, że napływy dzieci do pieczy zastępczej są wciąż na wysokim poziomie. Niepokojącym zjawiskiem są ponowne umieszczenia w pieczy oraz mniejsza niż w roku poprzednim liczba powrotów dzieci do rodzin naturalnych.</a:t>
            </a:r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A19A2C-A536-4D11-A445-E5EB7643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486" y="643467"/>
            <a:ext cx="8433739" cy="130697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prstClr val="white"/>
                </a:solidFill>
              </a:rPr>
              <a:t>Piecza zastępcza w Polsce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765862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E4D0AD8-FC41-41F2-9799-82E6260B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960814"/>
            <a:ext cx="3426675" cy="4912936"/>
          </a:xfrm>
        </p:spPr>
        <p:txBody>
          <a:bodyPr anchor="b">
            <a:normAutofit/>
          </a:bodyPr>
          <a:lstStyle/>
          <a:p>
            <a:pPr algn="r"/>
            <a:r>
              <a:rPr lang="pl-PL" sz="4000" dirty="0">
                <a:solidFill>
                  <a:schemeClr val="bg1"/>
                </a:solidFill>
              </a:rPr>
              <a:t>Piecza zastępcza w powiecie myśliborskim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6430D3-3414-4410-A6F0-C3C7DD7DB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078" y="960814"/>
            <a:ext cx="6247722" cy="4830385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4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Placówka opiekuńczo-wychowawcza „Dorian ii” w sławnie jest placówką opiekuńczo -wychowawczą typu socjalizacyjnego przeznaczona dla maksymalnie 14 wychowanków. placówka działa od 01.11.2017 r. w oparciu o statut oraz regulamin. pierwsi wychowankowie zostali przyjęci do placówki dnia 19.12.2017 roku.  </a:t>
            </a:r>
            <a:endParaRPr lang="pl-PL" sz="1400" cap="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700" b="1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1700" cap="non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15413CF-6E7F-460A-8114-CDE492F50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91980"/>
              </p:ext>
            </p:extLst>
          </p:nvPr>
        </p:nvGraphicFramePr>
        <p:xfrm>
          <a:off x="5331854" y="4159875"/>
          <a:ext cx="5894948" cy="1095200"/>
        </p:xfrm>
        <a:graphic>
          <a:graphicData uri="http://schemas.openxmlformats.org/drawingml/2006/table">
            <a:tbl>
              <a:tblPr firstRow="1" firstCol="1" bandRow="1"/>
              <a:tblGrid>
                <a:gridCol w="1993688">
                  <a:extLst>
                    <a:ext uri="{9D8B030D-6E8A-4147-A177-3AD203B41FA5}">
                      <a16:colId xmlns:a16="http://schemas.microsoft.com/office/drawing/2014/main" val="4086229850"/>
                    </a:ext>
                  </a:extLst>
                </a:gridCol>
                <a:gridCol w="1300420">
                  <a:extLst>
                    <a:ext uri="{9D8B030D-6E8A-4147-A177-3AD203B41FA5}">
                      <a16:colId xmlns:a16="http://schemas.microsoft.com/office/drawing/2014/main" val="3877344736"/>
                    </a:ext>
                  </a:extLst>
                </a:gridCol>
                <a:gridCol w="1300420">
                  <a:extLst>
                    <a:ext uri="{9D8B030D-6E8A-4147-A177-3AD203B41FA5}">
                      <a16:colId xmlns:a16="http://schemas.microsoft.com/office/drawing/2014/main" val="2699700435"/>
                    </a:ext>
                  </a:extLst>
                </a:gridCol>
                <a:gridCol w="1300420">
                  <a:extLst>
                    <a:ext uri="{9D8B030D-6E8A-4147-A177-3AD203B41FA5}">
                      <a16:colId xmlns:a16="http://schemas.microsoft.com/office/drawing/2014/main" val="527335844"/>
                    </a:ext>
                  </a:extLst>
                </a:gridCol>
              </a:tblGrid>
              <a:tr h="4250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868616"/>
                  </a:ext>
                </a:extLst>
              </a:tr>
              <a:tr h="3833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Średni koszt utrzymania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4427,61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4649,10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4753,89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735622"/>
                  </a:ext>
                </a:extLst>
              </a:tr>
              <a:tr h="2868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 dzieci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637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06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E50CAEE-CAC0-4F18-9593-F09A3338C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2DA77D5-12C4-446D-AC72-A514960A5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8199690" y="290557"/>
            <a:ext cx="3992310" cy="39055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E04E4F-6B32-4651-ACE0-DACABF1FC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0" t="1120" r="54326" b="73832"/>
          <a:stretch/>
        </p:blipFill>
        <p:spPr>
          <a:xfrm>
            <a:off x="4581330" y="0"/>
            <a:ext cx="6762408" cy="2867764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7F6762F-A998-4D17-8956-38295BA6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0557"/>
            <a:ext cx="6247721" cy="22048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dirty="0" err="1"/>
              <a:t>Dlaczego</a:t>
            </a:r>
            <a:r>
              <a:rPr lang="en-US" sz="4400" dirty="0"/>
              <a:t> WAŻNE JEST PROMOWANIE RODZIN ZASTĘPCZYCH?????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56C8C0-0D8B-49AA-ADD0-7242536A9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9174"/>
            <a:ext cx="9468882" cy="324464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Zgodnie</a:t>
            </a: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 </a:t>
            </a:r>
            <a:r>
              <a:rPr lang="en-US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projektem</a:t>
            </a: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nowelizacji</a:t>
            </a:r>
            <a:r>
              <a:rPr lang="pl-PL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USTAWY O WSPIERANIU RODZINY I SYSTEMIE PIECZY ZASTĘPCZEJ: </a:t>
            </a:r>
          </a:p>
          <a:p>
            <a:pPr marL="0" indent="0">
              <a:buNone/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Art. 17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1. Z dniem wejścia w życie niniejszej ustawy zabronione jest tworzenie placówek opiekuńczo-wychowawczych typu socjalizacyjnego, interwencyjnego, specjalistyczno-terapeutycznego, regionalnych placówek opiekuńczo-terapeutycznych 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 interwencyjnych ośrodków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preadopcyjnych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l-PL" sz="18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3D4F2B0-7771-46FC-9763-240E8F55F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10246407" y="5429242"/>
            <a:ext cx="1945594" cy="1428758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164F387-6750-4AFF-8A10-65C64D31E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9795659" y="4064996"/>
            <a:ext cx="2716669" cy="1658803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43181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44F95DE6-BC61-4DB8-97B8-E32959EA0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9">
            <a:extLst>
              <a:ext uri="{FF2B5EF4-FFF2-40B4-BE49-F238E27FC236}">
                <a16:creationId xmlns:a16="http://schemas.microsoft.com/office/drawing/2014/main" id="{48D9C176-456B-4F71-AB87-9D14B8B3D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0" y="138157"/>
            <a:ext cx="1712063" cy="1045389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28A4BF0-6F08-46C3-B263-F311DDC7F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7859564" cy="1596177"/>
          </a:xfrm>
        </p:spPr>
        <p:txBody>
          <a:bodyPr>
            <a:normAutofit/>
          </a:bodyPr>
          <a:lstStyle/>
          <a:p>
            <a:r>
              <a:rPr lang="pl-PL" sz="4000" dirty="0"/>
              <a:t>Co to oznacza???</a:t>
            </a:r>
          </a:p>
        </p:txBody>
      </p:sp>
      <p:pic>
        <p:nvPicPr>
          <p:cNvPr id="24" name="Picture 11">
            <a:extLst>
              <a:ext uri="{FF2B5EF4-FFF2-40B4-BE49-F238E27FC236}">
                <a16:creationId xmlns:a16="http://schemas.microsoft.com/office/drawing/2014/main" id="{CFF97C55-868F-4FDD-BD3C-D2F191796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83" t="89413" r="18746"/>
          <a:stretch/>
        </p:blipFill>
        <p:spPr>
          <a:xfrm>
            <a:off x="8404564" y="0"/>
            <a:ext cx="2589690" cy="591546"/>
          </a:xfrm>
          <a:prstGeom prst="rect">
            <a:avLst/>
          </a:prstGeom>
        </p:spPr>
      </p:pic>
      <p:pic>
        <p:nvPicPr>
          <p:cNvPr id="25" name="Picture 13">
            <a:extLst>
              <a:ext uri="{FF2B5EF4-FFF2-40B4-BE49-F238E27FC236}">
                <a16:creationId xmlns:a16="http://schemas.microsoft.com/office/drawing/2014/main" id="{69722FB9-EA01-42A6-96B2-185F5CC12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10471066" y="183232"/>
            <a:ext cx="1720934" cy="168352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D81513-40B9-4A92-84F6-DE5B0DEC5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1866754"/>
            <a:ext cx="9306859" cy="4593040"/>
          </a:xfrm>
        </p:spPr>
        <p:txBody>
          <a:bodyPr>
            <a:normAutofit fontScale="85000" lnSpcReduction="20000"/>
          </a:bodyPr>
          <a:lstStyle/>
          <a:p>
            <a:pPr indent="323850" algn="just">
              <a:lnSpc>
                <a:spcPct val="160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Powyższa zmiana jest krokiem milowym w procesie deinstytucjonalizacji, czyli przechodzenia od form instytucjonalnych pieczy zastępczej do form rodzinnych. Idea ta jest konsekwentnie realizowana od momentu wejścia w życie ustawy o wspieraniu rodziny i systemie pieczy zastępczej. Jej kolejnymi etapami były wprowadzane zakazy umieszczania i przebywania w placówkach opiekuńczo-wychowawczych typu socjalizacyjnego, interwencyjnego oraz specjalistyczno-terapeutycznego dzieci młodszych niż 7-letnie, następnie 10-letnie, oraz stopniowego ograniczania liczebności tych placówek, aż do obowiązującego obecnie standardu 14 osobowego. </a:t>
            </a:r>
            <a:endParaRPr lang="pl-PL" sz="18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Wprowadzenie zakazu tworzenia nowych placówek opiekuńczo-wychowawczych typu socjalizacyjnego, interwencyjnego oraz specjalistyczno-terapeutycznego jest kolejnym etapem przechodzenia w pieczy zastępczej od formy instytucjonalnych, których nadal jest dużo, do form rodzinnych. </a:t>
            </a:r>
            <a:endParaRPr lang="pl-PL" sz="1800" dirty="0"/>
          </a:p>
        </p:txBody>
      </p:sp>
      <p:pic>
        <p:nvPicPr>
          <p:cNvPr id="26" name="Picture 15">
            <a:extLst>
              <a:ext uri="{FF2B5EF4-FFF2-40B4-BE49-F238E27FC236}">
                <a16:creationId xmlns:a16="http://schemas.microsoft.com/office/drawing/2014/main" id="{D2B4E49C-E7B4-4F6A-8B93-646A0E241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27" t="72411" b="10341"/>
          <a:stretch/>
        </p:blipFill>
        <p:spPr>
          <a:xfrm>
            <a:off x="11494523" y="2664767"/>
            <a:ext cx="635958" cy="764233"/>
          </a:xfrm>
          <a:custGeom>
            <a:avLst/>
            <a:gdLst>
              <a:gd name="connsiteX0" fmla="*/ 0 w 984308"/>
              <a:gd name="connsiteY0" fmla="*/ 0 h 1182847"/>
              <a:gd name="connsiteX1" fmla="*/ 984308 w 984308"/>
              <a:gd name="connsiteY1" fmla="*/ 0 h 1182847"/>
              <a:gd name="connsiteX2" fmla="*/ 984308 w 984308"/>
              <a:gd name="connsiteY2" fmla="*/ 1161661 h 1182847"/>
              <a:gd name="connsiteX3" fmla="*/ 966627 w 984308"/>
              <a:gd name="connsiteY3" fmla="*/ 1165915 h 1182847"/>
              <a:gd name="connsiteX4" fmla="*/ 787132 w 984308"/>
              <a:gd name="connsiteY4" fmla="*/ 1182847 h 1182847"/>
              <a:gd name="connsiteX5" fmla="*/ 48601 w 984308"/>
              <a:gd name="connsiteY5" fmla="*/ 815395 h 1182847"/>
              <a:gd name="connsiteX6" fmla="*/ 0 w 984308"/>
              <a:gd name="connsiteY6" fmla="*/ 731606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4308" h="1182847">
                <a:moveTo>
                  <a:pt x="0" y="0"/>
                </a:moveTo>
                <a:lnTo>
                  <a:pt x="984308" y="0"/>
                </a:lnTo>
                <a:lnTo>
                  <a:pt x="984308" y="1161661"/>
                </a:lnTo>
                <a:lnTo>
                  <a:pt x="966627" y="1165915"/>
                </a:lnTo>
                <a:cubicBezTo>
                  <a:pt x="908648" y="1177017"/>
                  <a:pt x="848618" y="1182847"/>
                  <a:pt x="787132" y="1182847"/>
                </a:cubicBezTo>
                <a:cubicBezTo>
                  <a:pt x="479703" y="1182847"/>
                  <a:pt x="208655" y="1037089"/>
                  <a:pt x="48601" y="815395"/>
                </a:cubicBezTo>
                <a:lnTo>
                  <a:pt x="0" y="731606"/>
                </a:lnTo>
                <a:close/>
              </a:path>
            </a:pathLst>
          </a:custGeom>
        </p:spPr>
      </p:pic>
      <p:pic>
        <p:nvPicPr>
          <p:cNvPr id="27" name="Picture 17">
            <a:extLst>
              <a:ext uri="{FF2B5EF4-FFF2-40B4-BE49-F238E27FC236}">
                <a16:creationId xmlns:a16="http://schemas.microsoft.com/office/drawing/2014/main" id="{46528FBF-1727-4546-8131-BA22ED8B54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8887626" y="5982056"/>
            <a:ext cx="1192806" cy="875944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87823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D1C0F6D-5AB0-457D-A2E5-4B8E77E39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56A97F-536A-4D70-BE3C-46ED7477A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C8F27DD5-AB09-4348-AEAE-38DD5BF3B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4159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54385A1-FD7F-44E5-B958-D4EBEA58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43466"/>
            <a:ext cx="3418784" cy="43084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100"/>
              <a:t>Co to jest deinstytucjonalizacja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7CF893E-1B4A-468E-A0EB-5895FB08504A}"/>
              </a:ext>
            </a:extLst>
          </p:cNvPr>
          <p:cNvSpPr txBox="1"/>
          <p:nvPr/>
        </p:nvSpPr>
        <p:spPr>
          <a:xfrm>
            <a:off x="4654295" y="643466"/>
            <a:ext cx="6623305" cy="4308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i="0" cap="all"/>
              <a:t>W całej Unii Europejskiej setki tysięcy osób z różnymi upośledzeniami fizycznymi i psychicznymi lub w podeszłym wieku, a także porzuconych lub zaniedbanych dzieci, mieszka w dużych izolowanych placówkach. Z założenia instytucje te miały zapewniać opiekę, wyżywienie i schronienie, jednak zebrane przez lata dowody wskazują, iż nie są w stanie zapewnić usług skoncentrowanych na dobru podopiecznych ani wsparcia gwarantującego pełne włączenie społeczne. Fizyczne oddzielenie od lokalnych społeczności i rodzin drastycznie ogranicza zdolność oraz gotowość osób zamieszkałych lub wzrastających w takich miejscach do pełnego uczestnictwa w życiu ogólnie pojętego społeczeństwa.</a:t>
            </a:r>
            <a:endParaRPr lang="en-US" cap="all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522BA091-022A-4EB4-BBA0-0309BF5F9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87"/>
          <a:stretch/>
        </p:blipFill>
        <p:spPr>
          <a:xfrm>
            <a:off x="0" y="5430644"/>
            <a:ext cx="12192000" cy="142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68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D1C0F6D-5AB0-457D-A2E5-4B8E77E39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D56A97F-536A-4D70-BE3C-46ED7477A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8F27DD5-AB09-4348-AEAE-38DD5BF3B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4159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1DF7280-02F4-499C-A163-EFAE6D40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43466"/>
            <a:ext cx="3418784" cy="4308475"/>
          </a:xfrm>
        </p:spPr>
        <p:txBody>
          <a:bodyPr anchor="t">
            <a:normAutofit/>
          </a:bodyPr>
          <a:lstStyle/>
          <a:p>
            <a:pPr algn="l"/>
            <a:r>
              <a:rPr lang="pl-PL" sz="2100"/>
              <a:t>deinstytucjonalizacja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279C3F-C6E9-4750-A6BB-7BB07124A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643466"/>
            <a:ext cx="6623305" cy="430847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1400" b="0" i="0">
                <a:effectLst/>
                <a:latin typeface="Arial" panose="020B0604020202020204" pitchFamily="34" charset="0"/>
              </a:rPr>
              <a:t>Przy opracowywaniu systemów opieki społecznej i wsparcia godnych 21. wieku powinny nami kierować wspólne europejskie wartości godności, równości i poszanowania praw człowieka. Kraje członkowskie muszą podjąć właściwe reformy w tym obszarze.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1400" b="0" i="0">
                <a:effectLst/>
                <a:latin typeface="Arial" panose="020B0604020202020204" pitchFamily="34" charset="0"/>
              </a:rPr>
              <a:t> Kierując się postanowieniami </a:t>
            </a:r>
            <a:r>
              <a:rPr lang="pl-PL" sz="1400" b="0" i="0" u="none" strike="noStrike">
                <a:effectLst/>
                <a:latin typeface="Arial" panose="020B0604020202020204" pitchFamily="34" charset="0"/>
                <a:hlinkClick r:id="rId2"/>
              </a:rPr>
              <a:t>konwencji ONZ o prawach osób niepełnosprawnych</a:t>
            </a:r>
            <a:r>
              <a:rPr lang="pl-PL" sz="1400" b="0" i="0">
                <a:effectLst/>
                <a:latin typeface="Arial" panose="020B0604020202020204" pitchFamily="34" charset="0"/>
              </a:rPr>
              <a:t> (UN CPRD), </a:t>
            </a:r>
            <a:r>
              <a:rPr lang="pl-PL" sz="1400" b="0" i="0" u="none" strike="noStrike">
                <a:effectLst/>
                <a:latin typeface="Arial" panose="020B0604020202020204" pitchFamily="34" charset="0"/>
                <a:hlinkClick r:id="rId3"/>
              </a:rPr>
              <a:t>konwencji ONZ o prawach dziecka</a:t>
            </a:r>
            <a:r>
              <a:rPr lang="pl-PL" sz="1400" b="0" i="0">
                <a:effectLst/>
                <a:latin typeface="Arial" panose="020B0604020202020204" pitchFamily="34" charset="0"/>
              </a:rPr>
              <a:t> oraz </a:t>
            </a:r>
            <a:r>
              <a:rPr lang="pl-PL" sz="1400" b="0" i="0" u="none" strike="noStrike">
                <a:effectLst/>
                <a:latin typeface="Arial" panose="020B0604020202020204" pitchFamily="34" charset="0"/>
                <a:hlinkClick r:id="rId4"/>
              </a:rPr>
              <a:t>europejskiej konwencji praw człowieka</a:t>
            </a:r>
            <a:r>
              <a:rPr lang="pl-PL" sz="1400" b="0" i="0">
                <a:effectLst/>
                <a:latin typeface="Arial" panose="020B0604020202020204" pitchFamily="34" charset="0"/>
              </a:rPr>
              <a:t>, kraje członkowskie oraz władze Unii Europejskiej są zobowiązane wdrożyć rozwiązania intensyfikujące odejście od opieki instytucjonalnej na rzecz opieki świadczonej na szczeblu lokalnym.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1400" b="0" i="0">
                <a:effectLst/>
                <a:latin typeface="Arial" panose="020B0604020202020204" pitchFamily="34" charset="0"/>
              </a:rPr>
              <a:t>Wśród najważniejszych artykułów konwencji UN CPRD odnoszących się do deinstytucjonalizacji podstawowe znaczenie ma artykuł 19, który formułuje prawo do niezależnego życia.</a:t>
            </a:r>
            <a:endParaRPr lang="pl-PL" sz="140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22BA091-022A-4EB4-BBA0-0309BF5F9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87"/>
          <a:stretch/>
        </p:blipFill>
        <p:spPr>
          <a:xfrm>
            <a:off x="0" y="5430644"/>
            <a:ext cx="12192000" cy="142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535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5D1C0F6D-5AB0-457D-A2E5-4B8E77E39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D56A97F-536A-4D70-BE3C-46ED7477A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C8F27DD5-AB09-4348-AEAE-38DD5BF3B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4159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40E1BC-E5C1-4BD0-8A5C-F43E64DB8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43466"/>
            <a:ext cx="3418784" cy="4308475"/>
          </a:xfrm>
        </p:spPr>
        <p:txBody>
          <a:bodyPr anchor="t">
            <a:normAutofit/>
          </a:bodyPr>
          <a:lstStyle/>
          <a:p>
            <a:pPr algn="l"/>
            <a:r>
              <a:rPr lang="pl-PL" sz="3100"/>
              <a:t>Deinstytucjacja w Polsce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434CFE-4547-4495-BA50-9EC04E595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643466"/>
            <a:ext cx="6623305" cy="4308476"/>
          </a:xfrm>
        </p:spPr>
        <p:txBody>
          <a:bodyPr>
            <a:normAutofit/>
          </a:bodyPr>
          <a:lstStyle/>
          <a:p>
            <a:r>
              <a:rPr lang="pl-PL" sz="1800"/>
              <a:t>Proces deinstytucjonalizacji usług społecznych to proces wielopłaszczyznowy i wieloletni, wymagający zaangażowania instytucji, z poziomu krajowego i regionalnego, organizacji obywatelskich działających na rzecz interesariuszy usług społecznych oraz samych osób zainteresowanych.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522BA091-022A-4EB4-BBA0-0309BF5F9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87"/>
          <a:stretch/>
        </p:blipFill>
        <p:spPr>
          <a:xfrm>
            <a:off x="0" y="5430644"/>
            <a:ext cx="12192000" cy="142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16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3">
            <a:extLst>
              <a:ext uri="{FF2B5EF4-FFF2-40B4-BE49-F238E27FC236}">
                <a16:creationId xmlns:a16="http://schemas.microsoft.com/office/drawing/2014/main" id="{5D1C0F6D-5AB0-457D-A2E5-4B8E77E39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FD56A97F-536A-4D70-BE3C-46ED7477A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0" name="Rectangle 27">
            <a:extLst>
              <a:ext uri="{FF2B5EF4-FFF2-40B4-BE49-F238E27FC236}">
                <a16:creationId xmlns:a16="http://schemas.microsoft.com/office/drawing/2014/main" id="{C8F27DD5-AB09-4348-AEAE-38DD5BF3B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4159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0D81244-FCC3-4C99-83BD-FB569D84E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43466"/>
            <a:ext cx="3418784" cy="4308475"/>
          </a:xfrm>
        </p:spPr>
        <p:txBody>
          <a:bodyPr anchor="t">
            <a:normAutofit/>
          </a:bodyPr>
          <a:lstStyle/>
          <a:p>
            <a:pPr algn="l"/>
            <a:r>
              <a:rPr lang="pl-PL" sz="2400" dirty="0"/>
              <a:t>jakie są założenia wdrażania </a:t>
            </a:r>
            <a:r>
              <a:rPr lang="pl-PL" sz="2400" dirty="0" err="1"/>
              <a:t>deinstytucjonalizacji</a:t>
            </a:r>
            <a:r>
              <a:rPr lang="pl-PL" sz="2400" dirty="0"/>
              <a:t> w Polsce</a:t>
            </a:r>
          </a:p>
        </p:txBody>
      </p:sp>
      <p:sp>
        <p:nvSpPr>
          <p:cNvPr id="41" name="Symbol zastępczy zawartości 2">
            <a:extLst>
              <a:ext uri="{FF2B5EF4-FFF2-40B4-BE49-F238E27FC236}">
                <a16:creationId xmlns:a16="http://schemas.microsoft.com/office/drawing/2014/main" id="{1AB71BEB-10EA-4093-ADB8-2B2A20600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643466"/>
            <a:ext cx="6623305" cy="43084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1800" dirty="0"/>
              <a:t>Naczelnym celem </a:t>
            </a:r>
            <a:r>
              <a:rPr lang="pl-PL" sz="1800" dirty="0" err="1"/>
              <a:t>deinstytucjonalizacji</a:t>
            </a:r>
            <a:r>
              <a:rPr lang="pl-PL" sz="1800" dirty="0"/>
              <a:t> usług społecznych jest  rozwój usług społecznych w społeczności lokalnej oraz stopniowe ograniczanie roli opieki instytucjonalnej dla osób, które potrzebują wsparcia w codziennym funkcjonowaniu</a:t>
            </a:r>
          </a:p>
          <a:p>
            <a:pPr algn="just"/>
            <a:r>
              <a:rPr lang="pl-PL" sz="1800" dirty="0"/>
              <a:t>Wraz z rozwojem usług społecznych w społeczności lokalnej nastąpi stopniowe wyeliminowanie usług społecznych świadczonych w instytucjach.</a:t>
            </a:r>
          </a:p>
          <a:p>
            <a:pPr algn="just"/>
            <a:r>
              <a:rPr lang="pl-PL" sz="1800" dirty="0"/>
              <a:t>System opieki długoterminowej w Polsce stoi obecnie przed wielorakimi wyzwaniami w obszarze </a:t>
            </a:r>
            <a:r>
              <a:rPr lang="pl-PL" sz="1800" dirty="0" err="1"/>
              <a:t>deinstytucjonalizacji</a:t>
            </a:r>
            <a:r>
              <a:rPr lang="pl-PL" sz="1800" dirty="0"/>
              <a:t> usług społecznych, zarówno w zakresie rozwoju usług wspierających rodzinę, w tym opiekunów nieformalnych jak i rozwoju usług środowiskowych.</a:t>
            </a:r>
          </a:p>
        </p:txBody>
      </p:sp>
      <p:pic>
        <p:nvPicPr>
          <p:cNvPr id="42" name="Picture 29">
            <a:extLst>
              <a:ext uri="{FF2B5EF4-FFF2-40B4-BE49-F238E27FC236}">
                <a16:creationId xmlns:a16="http://schemas.microsoft.com/office/drawing/2014/main" id="{522BA091-022A-4EB4-BBA0-0309BF5F9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87"/>
          <a:stretch/>
        </p:blipFill>
        <p:spPr>
          <a:xfrm>
            <a:off x="0" y="5430644"/>
            <a:ext cx="12192000" cy="142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344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2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4FD2B9-4393-464D-8034-5A09CDF0C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486" y="1950440"/>
            <a:ext cx="8433113" cy="384076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1600" dirty="0"/>
              <a:t>W pieczy zastępczej rodzinnej (poza placówkami typu rodzinnego) przebywało na koniec 2019 r. ogółem 55 458 dzieci umieszczonych w 36 832 jej podmiotach. Liczba rodzin zastępczych w 2019 r. wyniosła 36 164. Zatem zaobserwować można spadek liczby rodzin o 475, tj. o 1,3% w stosunku do 2018 r. Największy spadek w 2019 r. w stosunku do roku poprzedniego (tj. o 1,8%) dotyczył liczby rodzin zastępczych niezawodowych. Natomiast liczba rodzin zastępczych zawodowych wzrosła o 1,9% w stosunku do 2018 r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A19A2C-A536-4D11-A445-E5EB7643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486" y="643467"/>
            <a:ext cx="8433739" cy="130697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prstClr val="white"/>
                </a:solidFill>
              </a:rPr>
              <a:t>Piecza zastępcza w Polsce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59040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4FD2B9-4393-464D-8034-5A09CDF0C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486" y="1950440"/>
            <a:ext cx="8433113" cy="38407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/>
              <a:t>Sytuacja ta może świadczyć o niewystarczającej skuteczności narzędzi wspierania rodziny, wśród których kluczową rolę pełni instytucja asystenta rodziny. W 2019 r. zatrudnionych było ogółem 3 934 asystentów rodziny, tj. jedynie o 0,4 % więcej niż w 2018 r. Ogółem z ich usług skorzystało w 2019 r. 44 324 rodzin (w 2018 r. 45 483 rodzin). W 2019 r. zatrudnionych było ogółem 3 934 asystentów rodziny, tj. jedynie o 0,4 % więcej niż w 2018 r. Ogółem z ich usług skorzystało w 2019 r. 44 324 rodzin (w 2018 r. 45 483 rodzin).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A19A2C-A536-4D11-A445-E5EB7643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486" y="643467"/>
            <a:ext cx="8433739" cy="1306972"/>
          </a:xfrm>
        </p:spPr>
        <p:txBody>
          <a:bodyPr>
            <a:normAutofit/>
          </a:bodyPr>
          <a:lstStyle/>
          <a:p>
            <a:r>
              <a:rPr lang="pl-PL" sz="4400"/>
              <a:t>Piecza zastępcza w Polsce</a:t>
            </a:r>
          </a:p>
        </p:txBody>
      </p:sp>
    </p:spTree>
    <p:extLst>
      <p:ext uri="{BB962C8B-B14F-4D97-AF65-F5344CB8AC3E}">
        <p14:creationId xmlns:p14="http://schemas.microsoft.com/office/powerpoint/2010/main" val="377891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2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4FD2B9-4393-464D-8034-5A09CDF0C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486" y="1950440"/>
            <a:ext cx="8433113" cy="3840760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dirty="0"/>
              <a:t> </a:t>
            </a:r>
            <a:r>
              <a:rPr lang="pl-PL" sz="1600" dirty="0"/>
              <a:t>Rodziny zastępcze stanowiły 98% ogólnej liczby podmiotów rodzinnej pieczy zastępczej, a pozostałe 2%, w liczbie 668, to rodzinne domy dziecka, których liczba w stosunku do 2018 r. wzrosła aż o 9%. Nie jest to jednak wzrost, który wystarczy na umieszczenie dzieci, które corocznie do pieczy napływają z rodzin naturalnych. Wciąż problemem jest niewystarczająca liczba miejsc w pieczy zastępczej o charakterze rodzinnym</a:t>
            </a:r>
            <a:r>
              <a:rPr lang="pl-PL" dirty="0"/>
              <a:t>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A19A2C-A536-4D11-A445-E5EB7643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486" y="643467"/>
            <a:ext cx="8433739" cy="130697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prstClr val="white"/>
                </a:solidFill>
              </a:rPr>
              <a:t>Piecza zastępcza w Polsce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09215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2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4FD2B9-4393-464D-8034-5A09CDF0C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486" y="1950440"/>
            <a:ext cx="8433113" cy="384076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1600" dirty="0"/>
              <a:t>Na dzień 31 grudnia 2019 r. na terenie Polski działało 1 139 placówek opiekuńczo- wychowawczych, co oznacza zwiększenie liczby placówek w stosunku do 2018 r. o 14. Przebywało w nich 16 992 wychowanków. Wzrost liczby tych instytucji związanych jest jednak z trwającym procesem przekształcania tych form pieczy zastępczej i osiągania w nich docelowego standardu 14 osobowego. Instytucje te winny w chwili obecnej dostosować sposób funkcjonowania do mniejszej liczby zamieszkujących w nich dzieci (przeciętnie 15 dzieci) i jeszcze bardziej otworzyć się na potrzeby środowiska lokalnego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A19A2C-A536-4D11-A445-E5EB7643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486" y="643467"/>
            <a:ext cx="8433739" cy="130697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prstClr val="white"/>
                </a:solidFill>
              </a:rPr>
              <a:t>Piecza zastępcza w Polsce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340039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2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4FD2B9-4393-464D-8034-5A09CDF0C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486" y="1950440"/>
            <a:ext cx="8433113" cy="3840760"/>
          </a:xfrm>
        </p:spPr>
        <p:txBody>
          <a:bodyPr anchor="ctr">
            <a:normAutofit/>
          </a:bodyPr>
          <a:lstStyle/>
          <a:p>
            <a:pPr indent="0" algn="just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600" kern="1100" cap="none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Z danych GUS wynika, że na koniec 2020  r. w Polsce w pieczy zastępczej przebywało 71,5 tys. dzieci pozbawionych całkowicie lub częściowo opieki rodziny naturalnej, w tym 55,4 tys. w pieczy rodzinnej oraz 16,1 tys. w pieczy instytucjonalnej. w porównaniu z 2019 r. liczba dzieci przebywających w pieczy zastępczej zmniejszyła  się o 0,8%.   spadek dotyczył głownie dzieci przebywających w pieczy instytucjonalnej. </a:t>
            </a:r>
            <a:endParaRPr lang="pl-PL" sz="1600" cap="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/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A19A2C-A536-4D11-A445-E5EB7643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486" y="643467"/>
            <a:ext cx="8433739" cy="130697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prstClr val="white"/>
                </a:solidFill>
              </a:rPr>
              <a:t>Piecza zastępcza w Polsce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331118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E4C1435-8A7A-4E6E-8CE1-A7945B39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896" y="960814"/>
            <a:ext cx="2732249" cy="4912936"/>
          </a:xfrm>
        </p:spPr>
        <p:txBody>
          <a:bodyPr anchor="b">
            <a:normAutofit/>
          </a:bodyPr>
          <a:lstStyle/>
          <a:p>
            <a:pPr algn="r"/>
            <a:r>
              <a:rPr lang="pl-PL" sz="3100" dirty="0">
                <a:solidFill>
                  <a:schemeClr val="bg1"/>
                </a:solidFill>
              </a:rPr>
              <a:t>Piecza zastępcza w powiecie myśliborskim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7792DD-39EA-4D45-A88D-732AD9422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078" y="960814"/>
            <a:ext cx="6247722" cy="4830385"/>
          </a:xfrm>
        </p:spPr>
        <p:txBody>
          <a:bodyPr anchor="ctr">
            <a:normAutofit/>
          </a:bodyPr>
          <a:lstStyle/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pl-PL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systemie pieczy zastępczej w powiecie myśliborskim   w latach 2017-2019 przebywało:</a:t>
            </a:r>
            <a:endParaRPr lang="pl-PL" sz="1600" cap="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pl-PL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2017 roku –  237 dzieci</a:t>
            </a:r>
            <a:endParaRPr lang="pl-PL" sz="1600" cap="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pl-PL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2018 roku –  230 dzieci</a:t>
            </a:r>
            <a:endParaRPr lang="pl-PL" sz="1600" cap="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pl-PL" sz="1800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2019 roku –  228 dzieci</a:t>
            </a:r>
            <a:endParaRPr lang="pl-PL" sz="1600" cap="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20270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3553AE6-191C-49E8-B11F-581E88D74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40" y="960814"/>
            <a:ext cx="3588906" cy="4912936"/>
          </a:xfrm>
        </p:spPr>
        <p:txBody>
          <a:bodyPr anchor="b">
            <a:normAutofit/>
          </a:bodyPr>
          <a:lstStyle/>
          <a:p>
            <a:pPr algn="r"/>
            <a:r>
              <a:rPr lang="pl-PL" sz="4000" dirty="0">
                <a:solidFill>
                  <a:schemeClr val="bg1"/>
                </a:solidFill>
              </a:rPr>
              <a:t>Piecza zastępcza w powiecie myśliborskim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269F9A-4957-4B89-82A8-18499535A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078" y="960814"/>
            <a:ext cx="6247722" cy="4830385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1600" cap="none" dirty="0">
                <a:latin typeface="Times New Roman" panose="02020603050405020304" pitchFamily="18" charset="0"/>
                <a:ea typeface="Calibri" panose="020F0502020204030204" pitchFamily="34" charset="0"/>
              </a:rPr>
              <a:t>Najczęstszym powodem  umieszczenia dziecka w pieczy zastępczej w powiecie jest od lat alkoholizm rodziców , drugą przyczyną jest ich niewydolność w sprawach opiekuńczo-wychowawczych. niewielki procent dzieci trafia do pieczy tak w powiecie jak w całej Polsce  tafia do pieczy zastępczej z powodu sieroctwa. W 2020 roku widoczny jest bardzo znaczący wzrost dzieci trafiających do pieczy z powodów zakwalifikowanych jako inne . </a:t>
            </a:r>
            <a:endParaRPr lang="pl-PL" sz="1600" cap="none" dirty="0"/>
          </a:p>
        </p:txBody>
      </p:sp>
    </p:spTree>
    <p:extLst>
      <p:ext uri="{BB962C8B-B14F-4D97-AF65-F5344CB8AC3E}">
        <p14:creationId xmlns:p14="http://schemas.microsoft.com/office/powerpoint/2010/main" val="2947186595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Krop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rop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op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103</TotalTime>
  <Words>1900</Words>
  <Application>Microsoft Office PowerPoint</Application>
  <PresentationFormat>Panoramiczny</PresentationFormat>
  <Paragraphs>229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3" baseType="lpstr">
      <vt:lpstr>Arial</vt:lpstr>
      <vt:lpstr>Calibri</vt:lpstr>
      <vt:lpstr>Times</vt:lpstr>
      <vt:lpstr>Times New Roman</vt:lpstr>
      <vt:lpstr>Tw Cen MT</vt:lpstr>
      <vt:lpstr>Wingdings</vt:lpstr>
      <vt:lpstr>Kropla</vt:lpstr>
      <vt:lpstr>Promocja rodzin zastępczych – dlaczego musimy zintensyfikować działania na rzecz ich pozyskiwania </vt:lpstr>
      <vt:lpstr>Piecza zastępcza w Polsce</vt:lpstr>
      <vt:lpstr>Piecza zastępcza w Polsce</vt:lpstr>
      <vt:lpstr>Piecza zastępcza w Polsce</vt:lpstr>
      <vt:lpstr>Piecza zastępcza w Polsce</vt:lpstr>
      <vt:lpstr>Piecza zastępcza w Polsce</vt:lpstr>
      <vt:lpstr>Piecza zastępcza w Polsce</vt:lpstr>
      <vt:lpstr>Piecza zastępcza w powiecie myśliborskim</vt:lpstr>
      <vt:lpstr>Piecza zastępcza w powiecie myśliborskim</vt:lpstr>
      <vt:lpstr>Piecza zastępcza w powiecie myśliborskim</vt:lpstr>
      <vt:lpstr>Piecza zastępcza w powiecie myśliborskim</vt:lpstr>
      <vt:lpstr>Piecza zastępcza w powiecie myśliborskim</vt:lpstr>
      <vt:lpstr>Piecza zastępcza w powiecie myśliborskim</vt:lpstr>
      <vt:lpstr>Piecza zastępcza w powiecie myśliborskim</vt:lpstr>
      <vt:lpstr>Piecza zastępcza w powiecie myśliborskim</vt:lpstr>
      <vt:lpstr>Piecza zastępcza w powiecie myśliborskim</vt:lpstr>
      <vt:lpstr>Piecza zastępcza w powiecie myśliborskim</vt:lpstr>
      <vt:lpstr>Piecza zastępcza w powiecie myśliborskim</vt:lpstr>
      <vt:lpstr>Piecza zastępcza w powiecie myśliborskim</vt:lpstr>
      <vt:lpstr>Piecza zastępcza w powiecie myśliborskim</vt:lpstr>
      <vt:lpstr>Dlaczego WAŻNE JEST PROMOWANIE RODZIN ZASTĘPCZYCH?????</vt:lpstr>
      <vt:lpstr>Co to oznacza???</vt:lpstr>
      <vt:lpstr>Co to jest deinstytucjonalizacja</vt:lpstr>
      <vt:lpstr>deinstytucjonalizacja</vt:lpstr>
      <vt:lpstr>Deinstytucjacja w Polsce</vt:lpstr>
      <vt:lpstr>jakie są założenia wdrażania deinstytucjonalizacji w Polsce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Promocja rodzin zastępczych – dlaczego musimy zintensyfikować działania na rzecz ich pozyskiwania</dc:title>
  <dc:creator>Sylwia Juźwiak</dc:creator>
  <cp:lastModifiedBy>Sylwia Juźwiak</cp:lastModifiedBy>
  <cp:revision>15</cp:revision>
  <dcterms:created xsi:type="dcterms:W3CDTF">2021-11-11T22:52:04Z</dcterms:created>
  <dcterms:modified xsi:type="dcterms:W3CDTF">2021-11-22T23:43:58Z</dcterms:modified>
</cp:coreProperties>
</file>